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6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48"/>
    <p:restoredTop sz="94694"/>
  </p:normalViewPr>
  <p:slideViewPr>
    <p:cSldViewPr snapToGrid="0">
      <p:cViewPr varScale="1">
        <p:scale>
          <a:sx n="117" d="100"/>
          <a:sy n="117" d="100"/>
        </p:scale>
        <p:origin x="57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image1.png>
</file>

<file path=ppt/media/image10.png>
</file>

<file path=ppt/media/image2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71E58-0B67-ECF3-4052-E0F6576BC7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E841EC-E558-7B64-362A-DC898DDBC0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8C1EAD-44BD-CC27-74E0-90B1C7BC9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5EB3C3-D01E-9746-91C0-9A6733C03616}" type="datetimeFigureOut">
              <a:rPr lang="en-US" smtClean="0"/>
              <a:t>5/29/24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F32276-5B97-4F45-605C-BEE60135FB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291993-DC25-DE7A-4BEC-8B5084E5D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16A5C-9E01-BD43-BB54-88AEB3F56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1707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CFA264-8959-83C1-FE99-3987A87A25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5FEE6E-D68E-CC07-8299-99825679B0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4D528B-53E4-7D12-510C-77B99EE51A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5EB3C3-D01E-9746-91C0-9A6733C03616}" type="datetimeFigureOut">
              <a:rPr lang="en-US" smtClean="0"/>
              <a:t>5/29/24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1F8CF2-007C-1FDC-9769-9735C2EA90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7C2805-3F27-6C49-0764-85FB60D51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16A5C-9E01-BD43-BB54-88AEB3F56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857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FC6E151-797E-B3F3-A127-1F7686C4E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841E4A-C0A4-022D-BAB1-BE1B81016B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8C53E5-F743-7C59-AEFE-E5B29C9972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5EB3C3-D01E-9746-91C0-9A6733C03616}" type="datetimeFigureOut">
              <a:rPr lang="en-US" smtClean="0"/>
              <a:t>5/29/24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4B13F3-458E-E402-5085-E5DA5A4D63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3E5803-0DF2-B6F3-80EC-35C5ECF1E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16A5C-9E01-BD43-BB54-88AEB3F56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8050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BEC340-5B6E-DB22-C52D-5A7426760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9B19D2-CBDD-C745-3344-118AC873DA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A831C9-0116-82A3-6BDF-42DD5C726A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5EB3C3-D01E-9746-91C0-9A6733C03616}" type="datetimeFigureOut">
              <a:rPr lang="en-US" smtClean="0"/>
              <a:t>5/29/24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E03C21-B218-F719-A1ED-C42581CFA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AD3BB5-D2FC-199D-C60C-3260625C1D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16A5C-9E01-BD43-BB54-88AEB3F56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972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A5906-CC31-52BB-5566-D8A449D90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96E0BC-5FCF-FFED-8DD1-D6D2379C7F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B6359A-7332-2228-D110-CF52699C4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5EB3C3-D01E-9746-91C0-9A6733C03616}" type="datetimeFigureOut">
              <a:rPr lang="en-US" smtClean="0"/>
              <a:t>5/29/24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F6F7BD-F567-1FB9-8C08-744D07704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F9A503-DBAA-E404-C77B-C69C8B718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16A5C-9E01-BD43-BB54-88AEB3F56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1976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5982F-729D-FFF9-AE31-A3FB2F9D4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8A9655-3E7C-34A1-7ADA-F996A07A1D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ACF63A-0904-DACD-7815-C3A22527A5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6F8AD0-6193-CB31-7CB6-C129BE2850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5EB3C3-D01E-9746-91C0-9A6733C03616}" type="datetimeFigureOut">
              <a:rPr lang="en-US" smtClean="0"/>
              <a:t>5/29/24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2F4EF1-3F4A-653D-ADBD-C6AF8D4F3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BC1B07-BA4B-4C80-6B45-8ECEBCCB6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16A5C-9E01-BD43-BB54-88AEB3F56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1990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0D8CB-48D1-4394-01EF-B65D57745C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E64162-8E14-7661-4F53-B1D4CF0DD9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EAA671-6400-7948-161F-208CF94638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FF854A-C1E6-518B-CC51-74B1DFE735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F51280D-17BD-4D5D-A56D-CAB594F401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117B41D-1A26-86A0-B5BC-C1210DC72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5EB3C3-D01E-9746-91C0-9A6733C03616}" type="datetimeFigureOut">
              <a:rPr lang="en-US" smtClean="0"/>
              <a:t>5/29/24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C54FF2-D8C5-4563-38F0-DD57AB584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8AAC0CD-2088-15A6-CCA7-85717791BC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16A5C-9E01-BD43-BB54-88AEB3F56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1663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E09CA4-8290-06AD-500F-78E89ADECB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45E2315-0CC0-C162-9EA8-635F4E99E2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5EB3C3-D01E-9746-91C0-9A6733C03616}" type="datetimeFigureOut">
              <a:rPr lang="en-US" smtClean="0"/>
              <a:t>5/29/24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FA8290-E843-3C11-2EDF-89D2F4827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2B1AF8-01C8-3E77-2585-A243ED919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16A5C-9E01-BD43-BB54-88AEB3F56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0770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9505CC-719E-D7D8-F4A5-FB61E7726A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5EB3C3-D01E-9746-91C0-9A6733C03616}" type="datetimeFigureOut">
              <a:rPr lang="en-US" smtClean="0"/>
              <a:t>5/29/24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B4FE64-4810-B1BF-52D9-EBB987A82F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FA528-5788-EE28-7B7E-8F7B5480F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16A5C-9E01-BD43-BB54-88AEB3F56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158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55376-52AF-5147-7CC9-1A18F8D5F5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203F6F-8BFD-0CA5-0CCA-9E62866058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98F3B6-9EAE-C36C-22A3-459329F503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9ADD0A-B6CA-231B-B954-766DE8956F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5EB3C3-D01E-9746-91C0-9A6733C03616}" type="datetimeFigureOut">
              <a:rPr lang="en-US" smtClean="0"/>
              <a:t>5/29/24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00E528-DBE5-2E5D-EACF-53AEAAECC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AA22FD-6EC7-8823-D553-EEC50CDEE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16A5C-9E01-BD43-BB54-88AEB3F56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799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36A14-5516-8573-9564-4D9713760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96C445E-A044-A57D-E4B7-BE2ABDA44C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61AB62-B50C-EB7C-7286-A1A3211D94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9CA3BC-39C7-0473-F155-F6A89EA2D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5EB3C3-D01E-9746-91C0-9A6733C03616}" type="datetimeFigureOut">
              <a:rPr lang="en-US" smtClean="0"/>
              <a:t>5/29/24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444660-FF76-EB3A-DDF1-AADB4DFF85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A8E830-4333-D660-5845-2BEC997D2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16A5C-9E01-BD43-BB54-88AEB3F56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0028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CAA17F2-1E6F-7023-B221-C107C1790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CEBB61-3259-CC31-BA75-DCFEB4E3F7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DB0938-AB5F-19CD-3B5D-BF69610BAD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35EB3C3-D01E-9746-91C0-9A6733C03616}" type="datetimeFigureOut">
              <a:rPr lang="en-US" smtClean="0"/>
              <a:t>5/29/24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1C115C-6CA9-C2C8-FC97-D8A114993C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617398-89DE-A085-824D-1A0EEDB24C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B516A5C-9E01-BD43-BB54-88AEB3F56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1253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emf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10.png"/><Relationship Id="rId5" Type="http://schemas.openxmlformats.org/officeDocument/2006/relationships/image" Target="../media/image5.png"/><Relationship Id="rId10" Type="http://schemas.microsoft.com/office/2007/relationships/hdphoto" Target="../media/hdphoto1.wdp"/><Relationship Id="rId4" Type="http://schemas.openxmlformats.org/officeDocument/2006/relationships/image" Target="../media/image4.emf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0F963D81-0026-B486-3ED5-A7B47A918492}"/>
              </a:ext>
            </a:extLst>
          </p:cNvPr>
          <p:cNvSpPr/>
          <p:nvPr/>
        </p:nvSpPr>
        <p:spPr>
          <a:xfrm>
            <a:off x="1695688" y="1073201"/>
            <a:ext cx="148672" cy="14867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B3072EEB-A163-FCE4-67AD-CFE96BE68E0E}"/>
              </a:ext>
            </a:extLst>
          </p:cNvPr>
          <p:cNvGrpSpPr/>
          <p:nvPr/>
        </p:nvGrpSpPr>
        <p:grpSpPr>
          <a:xfrm>
            <a:off x="2579768" y="1775281"/>
            <a:ext cx="1191244" cy="1396442"/>
            <a:chOff x="1682459" y="2032559"/>
            <a:chExt cx="1191244" cy="1396442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5DB8A346-4C19-B0A0-2EF8-D4CEF4C6F8A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615" t="46954" r="41029" b="14288"/>
            <a:stretch/>
          </p:blipFill>
          <p:spPr bwMode="auto">
            <a:xfrm>
              <a:off x="1682459" y="2032559"/>
              <a:ext cx="1191244" cy="139644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DCFB7A9C-398A-0B4D-F375-6C8FE50D8B81}"/>
                </a:ext>
              </a:extLst>
            </p:cNvPr>
            <p:cNvSpPr/>
            <p:nvPr/>
          </p:nvSpPr>
          <p:spPr>
            <a:xfrm>
              <a:off x="1964188" y="2388259"/>
              <a:ext cx="148672" cy="148672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C52C6365-8901-28B6-452E-9EE99058595F}"/>
                </a:ext>
              </a:extLst>
            </p:cNvPr>
            <p:cNvSpPr/>
            <p:nvPr/>
          </p:nvSpPr>
          <p:spPr>
            <a:xfrm>
              <a:off x="2112860" y="2157795"/>
              <a:ext cx="148672" cy="148672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E59D0D55-6046-7D7E-C5FB-43AAC5087112}"/>
                </a:ext>
              </a:extLst>
            </p:cNvPr>
            <p:cNvSpPr/>
            <p:nvPr/>
          </p:nvSpPr>
          <p:spPr>
            <a:xfrm>
              <a:off x="2265260" y="2310195"/>
              <a:ext cx="148672" cy="148672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ED889842-95F9-9676-CFFB-E1DB4B64E9F2}"/>
                </a:ext>
              </a:extLst>
            </p:cNvPr>
            <p:cNvSpPr/>
            <p:nvPr/>
          </p:nvSpPr>
          <p:spPr>
            <a:xfrm>
              <a:off x="2165178" y="2462595"/>
              <a:ext cx="148672" cy="148672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E1F835B4-C416-1844-AFF8-E5FA3DFFB3F7}"/>
              </a:ext>
            </a:extLst>
          </p:cNvPr>
          <p:cNvSpPr txBox="1"/>
          <p:nvPr/>
        </p:nvSpPr>
        <p:spPr>
          <a:xfrm>
            <a:off x="1911108" y="962871"/>
            <a:ext cx="19871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Subsample points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AA9E05C-702C-FCC6-B006-9E2852600FBE}"/>
              </a:ext>
            </a:extLst>
          </p:cNvPr>
          <p:cNvSpPr/>
          <p:nvPr/>
        </p:nvSpPr>
        <p:spPr>
          <a:xfrm>
            <a:off x="1720148" y="1442533"/>
            <a:ext cx="148672" cy="14867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C28A071-5B48-888B-7D66-B6553937910D}"/>
              </a:ext>
            </a:extLst>
          </p:cNvPr>
          <p:cNvSpPr txBox="1"/>
          <p:nvPr/>
        </p:nvSpPr>
        <p:spPr>
          <a:xfrm>
            <a:off x="1935568" y="1332203"/>
            <a:ext cx="24638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Homogenized samples</a:t>
            </a:r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A3C8AE64-7E1B-1DD1-00A4-A9130B467B0E}"/>
              </a:ext>
            </a:extLst>
          </p:cNvPr>
          <p:cNvSpPr/>
          <p:nvPr/>
        </p:nvSpPr>
        <p:spPr>
          <a:xfrm>
            <a:off x="3985352" y="2032559"/>
            <a:ext cx="711200" cy="42630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8BD3BD52-24C4-09EC-1B6E-6710D068BA51}"/>
              </a:ext>
            </a:extLst>
          </p:cNvPr>
          <p:cNvSpPr/>
          <p:nvPr/>
        </p:nvSpPr>
        <p:spPr>
          <a:xfrm>
            <a:off x="4856209" y="1712090"/>
            <a:ext cx="277207" cy="588983"/>
          </a:xfrm>
          <a:custGeom>
            <a:avLst/>
            <a:gdLst>
              <a:gd name="connsiteX0" fmla="*/ 195943 w 277207"/>
              <a:gd name="connsiteY0" fmla="*/ 516412 h 588983"/>
              <a:gd name="connsiteX1" fmla="*/ 188686 w 277207"/>
              <a:gd name="connsiteY1" fmla="*/ 458355 h 588983"/>
              <a:gd name="connsiteX2" fmla="*/ 166914 w 277207"/>
              <a:gd name="connsiteY2" fmla="*/ 400297 h 588983"/>
              <a:gd name="connsiteX3" fmla="*/ 145143 w 277207"/>
              <a:gd name="connsiteY3" fmla="*/ 356755 h 588983"/>
              <a:gd name="connsiteX4" fmla="*/ 123371 w 277207"/>
              <a:gd name="connsiteY4" fmla="*/ 298697 h 588983"/>
              <a:gd name="connsiteX5" fmla="*/ 108857 w 277207"/>
              <a:gd name="connsiteY5" fmla="*/ 247897 h 588983"/>
              <a:gd name="connsiteX6" fmla="*/ 79828 w 277207"/>
              <a:gd name="connsiteY6" fmla="*/ 182583 h 588983"/>
              <a:gd name="connsiteX7" fmla="*/ 43543 w 277207"/>
              <a:gd name="connsiteY7" fmla="*/ 131783 h 588983"/>
              <a:gd name="connsiteX8" fmla="*/ 21771 w 277207"/>
              <a:gd name="connsiteY8" fmla="*/ 80983 h 588983"/>
              <a:gd name="connsiteX9" fmla="*/ 0 w 277207"/>
              <a:gd name="connsiteY9" fmla="*/ 30183 h 588983"/>
              <a:gd name="connsiteX10" fmla="*/ 7257 w 277207"/>
              <a:gd name="connsiteY10" fmla="*/ 1155 h 588983"/>
              <a:gd name="connsiteX11" fmla="*/ 29028 w 277207"/>
              <a:gd name="connsiteY11" fmla="*/ 8412 h 588983"/>
              <a:gd name="connsiteX12" fmla="*/ 87086 w 277207"/>
              <a:gd name="connsiteY12" fmla="*/ 15669 h 588983"/>
              <a:gd name="connsiteX13" fmla="*/ 123371 w 277207"/>
              <a:gd name="connsiteY13" fmla="*/ 22926 h 588983"/>
              <a:gd name="connsiteX14" fmla="*/ 152400 w 277207"/>
              <a:gd name="connsiteY14" fmla="*/ 30183 h 588983"/>
              <a:gd name="connsiteX15" fmla="*/ 232228 w 277207"/>
              <a:gd name="connsiteY15" fmla="*/ 37440 h 588983"/>
              <a:gd name="connsiteX16" fmla="*/ 254000 w 277207"/>
              <a:gd name="connsiteY16" fmla="*/ 44697 h 588983"/>
              <a:gd name="connsiteX17" fmla="*/ 275771 w 277207"/>
              <a:gd name="connsiteY17" fmla="*/ 66469 h 588983"/>
              <a:gd name="connsiteX18" fmla="*/ 268514 w 277207"/>
              <a:gd name="connsiteY18" fmla="*/ 465612 h 588983"/>
              <a:gd name="connsiteX19" fmla="*/ 254000 w 277207"/>
              <a:gd name="connsiteY19" fmla="*/ 545440 h 588983"/>
              <a:gd name="connsiteX20" fmla="*/ 239486 w 277207"/>
              <a:gd name="connsiteY20" fmla="*/ 588983 h 588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77207" h="588983">
                <a:moveTo>
                  <a:pt x="195943" y="516412"/>
                </a:moveTo>
                <a:cubicBezTo>
                  <a:pt x="193524" y="497060"/>
                  <a:pt x="192175" y="477543"/>
                  <a:pt x="188686" y="458355"/>
                </a:cubicBezTo>
                <a:cubicBezTo>
                  <a:pt x="186749" y="447703"/>
                  <a:pt x="168192" y="403706"/>
                  <a:pt x="166914" y="400297"/>
                </a:cubicBezTo>
                <a:cubicBezTo>
                  <a:pt x="154038" y="365960"/>
                  <a:pt x="167162" y="389784"/>
                  <a:pt x="145143" y="356755"/>
                </a:cubicBezTo>
                <a:cubicBezTo>
                  <a:pt x="131764" y="303236"/>
                  <a:pt x="146141" y="351827"/>
                  <a:pt x="123371" y="298697"/>
                </a:cubicBezTo>
                <a:cubicBezTo>
                  <a:pt x="112888" y="274238"/>
                  <a:pt x="118063" y="275515"/>
                  <a:pt x="108857" y="247897"/>
                </a:cubicBezTo>
                <a:cubicBezTo>
                  <a:pt x="102636" y="229232"/>
                  <a:pt x="89945" y="200288"/>
                  <a:pt x="79828" y="182583"/>
                </a:cubicBezTo>
                <a:cubicBezTo>
                  <a:pt x="59364" y="146771"/>
                  <a:pt x="69494" y="173305"/>
                  <a:pt x="43543" y="131783"/>
                </a:cubicBezTo>
                <a:cubicBezTo>
                  <a:pt x="21658" y="96767"/>
                  <a:pt x="35241" y="112414"/>
                  <a:pt x="21771" y="80983"/>
                </a:cubicBezTo>
                <a:cubicBezTo>
                  <a:pt x="-5132" y="18209"/>
                  <a:pt x="17019" y="81243"/>
                  <a:pt x="0" y="30183"/>
                </a:cubicBezTo>
                <a:cubicBezTo>
                  <a:pt x="2419" y="20507"/>
                  <a:pt x="-722" y="7139"/>
                  <a:pt x="7257" y="1155"/>
                </a:cubicBezTo>
                <a:cubicBezTo>
                  <a:pt x="13377" y="-3435"/>
                  <a:pt x="21502" y="7044"/>
                  <a:pt x="29028" y="8412"/>
                </a:cubicBezTo>
                <a:cubicBezTo>
                  <a:pt x="48217" y="11901"/>
                  <a:pt x="67810" y="12703"/>
                  <a:pt x="87086" y="15669"/>
                </a:cubicBezTo>
                <a:cubicBezTo>
                  <a:pt x="99277" y="17545"/>
                  <a:pt x="111330" y="20250"/>
                  <a:pt x="123371" y="22926"/>
                </a:cubicBezTo>
                <a:cubicBezTo>
                  <a:pt x="133108" y="25090"/>
                  <a:pt x="142513" y="28865"/>
                  <a:pt x="152400" y="30183"/>
                </a:cubicBezTo>
                <a:cubicBezTo>
                  <a:pt x="178885" y="33714"/>
                  <a:pt x="205619" y="35021"/>
                  <a:pt x="232228" y="37440"/>
                </a:cubicBezTo>
                <a:cubicBezTo>
                  <a:pt x="239485" y="39859"/>
                  <a:pt x="247635" y="40454"/>
                  <a:pt x="254000" y="44697"/>
                </a:cubicBezTo>
                <a:cubicBezTo>
                  <a:pt x="262539" y="50390"/>
                  <a:pt x="275417" y="56212"/>
                  <a:pt x="275771" y="66469"/>
                </a:cubicBezTo>
                <a:cubicBezTo>
                  <a:pt x="280357" y="199460"/>
                  <a:pt x="272875" y="332614"/>
                  <a:pt x="268514" y="465612"/>
                </a:cubicBezTo>
                <a:cubicBezTo>
                  <a:pt x="268308" y="471901"/>
                  <a:pt x="256533" y="536154"/>
                  <a:pt x="254000" y="545440"/>
                </a:cubicBezTo>
                <a:cubicBezTo>
                  <a:pt x="249975" y="560200"/>
                  <a:pt x="239486" y="588983"/>
                  <a:pt x="239486" y="588983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898A40DF-1E33-AC30-7238-9D6A1373E469}"/>
              </a:ext>
            </a:extLst>
          </p:cNvPr>
          <p:cNvSpPr/>
          <p:nvPr/>
        </p:nvSpPr>
        <p:spPr>
          <a:xfrm>
            <a:off x="5303959" y="1712089"/>
            <a:ext cx="277207" cy="588983"/>
          </a:xfrm>
          <a:custGeom>
            <a:avLst/>
            <a:gdLst>
              <a:gd name="connsiteX0" fmla="*/ 195943 w 277207"/>
              <a:gd name="connsiteY0" fmla="*/ 516412 h 588983"/>
              <a:gd name="connsiteX1" fmla="*/ 188686 w 277207"/>
              <a:gd name="connsiteY1" fmla="*/ 458355 h 588983"/>
              <a:gd name="connsiteX2" fmla="*/ 166914 w 277207"/>
              <a:gd name="connsiteY2" fmla="*/ 400297 h 588983"/>
              <a:gd name="connsiteX3" fmla="*/ 145143 w 277207"/>
              <a:gd name="connsiteY3" fmla="*/ 356755 h 588983"/>
              <a:gd name="connsiteX4" fmla="*/ 123371 w 277207"/>
              <a:gd name="connsiteY4" fmla="*/ 298697 h 588983"/>
              <a:gd name="connsiteX5" fmla="*/ 108857 w 277207"/>
              <a:gd name="connsiteY5" fmla="*/ 247897 h 588983"/>
              <a:gd name="connsiteX6" fmla="*/ 79828 w 277207"/>
              <a:gd name="connsiteY6" fmla="*/ 182583 h 588983"/>
              <a:gd name="connsiteX7" fmla="*/ 43543 w 277207"/>
              <a:gd name="connsiteY7" fmla="*/ 131783 h 588983"/>
              <a:gd name="connsiteX8" fmla="*/ 21771 w 277207"/>
              <a:gd name="connsiteY8" fmla="*/ 80983 h 588983"/>
              <a:gd name="connsiteX9" fmla="*/ 0 w 277207"/>
              <a:gd name="connsiteY9" fmla="*/ 30183 h 588983"/>
              <a:gd name="connsiteX10" fmla="*/ 7257 w 277207"/>
              <a:gd name="connsiteY10" fmla="*/ 1155 h 588983"/>
              <a:gd name="connsiteX11" fmla="*/ 29028 w 277207"/>
              <a:gd name="connsiteY11" fmla="*/ 8412 h 588983"/>
              <a:gd name="connsiteX12" fmla="*/ 87086 w 277207"/>
              <a:gd name="connsiteY12" fmla="*/ 15669 h 588983"/>
              <a:gd name="connsiteX13" fmla="*/ 123371 w 277207"/>
              <a:gd name="connsiteY13" fmla="*/ 22926 h 588983"/>
              <a:gd name="connsiteX14" fmla="*/ 152400 w 277207"/>
              <a:gd name="connsiteY14" fmla="*/ 30183 h 588983"/>
              <a:gd name="connsiteX15" fmla="*/ 232228 w 277207"/>
              <a:gd name="connsiteY15" fmla="*/ 37440 h 588983"/>
              <a:gd name="connsiteX16" fmla="*/ 254000 w 277207"/>
              <a:gd name="connsiteY16" fmla="*/ 44697 h 588983"/>
              <a:gd name="connsiteX17" fmla="*/ 275771 w 277207"/>
              <a:gd name="connsiteY17" fmla="*/ 66469 h 588983"/>
              <a:gd name="connsiteX18" fmla="*/ 268514 w 277207"/>
              <a:gd name="connsiteY18" fmla="*/ 465612 h 588983"/>
              <a:gd name="connsiteX19" fmla="*/ 254000 w 277207"/>
              <a:gd name="connsiteY19" fmla="*/ 545440 h 588983"/>
              <a:gd name="connsiteX20" fmla="*/ 239486 w 277207"/>
              <a:gd name="connsiteY20" fmla="*/ 588983 h 588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77207" h="588983">
                <a:moveTo>
                  <a:pt x="195943" y="516412"/>
                </a:moveTo>
                <a:cubicBezTo>
                  <a:pt x="193524" y="497060"/>
                  <a:pt x="192175" y="477543"/>
                  <a:pt x="188686" y="458355"/>
                </a:cubicBezTo>
                <a:cubicBezTo>
                  <a:pt x="186749" y="447703"/>
                  <a:pt x="168192" y="403706"/>
                  <a:pt x="166914" y="400297"/>
                </a:cubicBezTo>
                <a:cubicBezTo>
                  <a:pt x="154038" y="365960"/>
                  <a:pt x="167162" y="389784"/>
                  <a:pt x="145143" y="356755"/>
                </a:cubicBezTo>
                <a:cubicBezTo>
                  <a:pt x="131764" y="303236"/>
                  <a:pt x="146141" y="351827"/>
                  <a:pt x="123371" y="298697"/>
                </a:cubicBezTo>
                <a:cubicBezTo>
                  <a:pt x="112888" y="274238"/>
                  <a:pt x="118063" y="275515"/>
                  <a:pt x="108857" y="247897"/>
                </a:cubicBezTo>
                <a:cubicBezTo>
                  <a:pt x="102636" y="229232"/>
                  <a:pt x="89945" y="200288"/>
                  <a:pt x="79828" y="182583"/>
                </a:cubicBezTo>
                <a:cubicBezTo>
                  <a:pt x="59364" y="146771"/>
                  <a:pt x="69494" y="173305"/>
                  <a:pt x="43543" y="131783"/>
                </a:cubicBezTo>
                <a:cubicBezTo>
                  <a:pt x="21658" y="96767"/>
                  <a:pt x="35241" y="112414"/>
                  <a:pt x="21771" y="80983"/>
                </a:cubicBezTo>
                <a:cubicBezTo>
                  <a:pt x="-5132" y="18209"/>
                  <a:pt x="17019" y="81243"/>
                  <a:pt x="0" y="30183"/>
                </a:cubicBezTo>
                <a:cubicBezTo>
                  <a:pt x="2419" y="20507"/>
                  <a:pt x="-722" y="7139"/>
                  <a:pt x="7257" y="1155"/>
                </a:cubicBezTo>
                <a:cubicBezTo>
                  <a:pt x="13377" y="-3435"/>
                  <a:pt x="21502" y="7044"/>
                  <a:pt x="29028" y="8412"/>
                </a:cubicBezTo>
                <a:cubicBezTo>
                  <a:pt x="48217" y="11901"/>
                  <a:pt x="67810" y="12703"/>
                  <a:pt x="87086" y="15669"/>
                </a:cubicBezTo>
                <a:cubicBezTo>
                  <a:pt x="99277" y="17545"/>
                  <a:pt x="111330" y="20250"/>
                  <a:pt x="123371" y="22926"/>
                </a:cubicBezTo>
                <a:cubicBezTo>
                  <a:pt x="133108" y="25090"/>
                  <a:pt x="142513" y="28865"/>
                  <a:pt x="152400" y="30183"/>
                </a:cubicBezTo>
                <a:cubicBezTo>
                  <a:pt x="178885" y="33714"/>
                  <a:pt x="205619" y="35021"/>
                  <a:pt x="232228" y="37440"/>
                </a:cubicBezTo>
                <a:cubicBezTo>
                  <a:pt x="239485" y="39859"/>
                  <a:pt x="247635" y="40454"/>
                  <a:pt x="254000" y="44697"/>
                </a:cubicBezTo>
                <a:cubicBezTo>
                  <a:pt x="262539" y="50390"/>
                  <a:pt x="275417" y="56212"/>
                  <a:pt x="275771" y="66469"/>
                </a:cubicBezTo>
                <a:cubicBezTo>
                  <a:pt x="280357" y="199460"/>
                  <a:pt x="272875" y="332614"/>
                  <a:pt x="268514" y="465612"/>
                </a:cubicBezTo>
                <a:cubicBezTo>
                  <a:pt x="268308" y="471901"/>
                  <a:pt x="256533" y="536154"/>
                  <a:pt x="254000" y="545440"/>
                </a:cubicBezTo>
                <a:cubicBezTo>
                  <a:pt x="249975" y="560200"/>
                  <a:pt x="239486" y="588983"/>
                  <a:pt x="239486" y="588983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26B02862-F360-88A7-05B3-4EECDED0B639}"/>
              </a:ext>
            </a:extLst>
          </p:cNvPr>
          <p:cNvSpPr/>
          <p:nvPr/>
        </p:nvSpPr>
        <p:spPr>
          <a:xfrm>
            <a:off x="5231103" y="2781977"/>
            <a:ext cx="277207" cy="588983"/>
          </a:xfrm>
          <a:custGeom>
            <a:avLst/>
            <a:gdLst>
              <a:gd name="connsiteX0" fmla="*/ 195943 w 277207"/>
              <a:gd name="connsiteY0" fmla="*/ 516412 h 588983"/>
              <a:gd name="connsiteX1" fmla="*/ 188686 w 277207"/>
              <a:gd name="connsiteY1" fmla="*/ 458355 h 588983"/>
              <a:gd name="connsiteX2" fmla="*/ 166914 w 277207"/>
              <a:gd name="connsiteY2" fmla="*/ 400297 h 588983"/>
              <a:gd name="connsiteX3" fmla="*/ 145143 w 277207"/>
              <a:gd name="connsiteY3" fmla="*/ 356755 h 588983"/>
              <a:gd name="connsiteX4" fmla="*/ 123371 w 277207"/>
              <a:gd name="connsiteY4" fmla="*/ 298697 h 588983"/>
              <a:gd name="connsiteX5" fmla="*/ 108857 w 277207"/>
              <a:gd name="connsiteY5" fmla="*/ 247897 h 588983"/>
              <a:gd name="connsiteX6" fmla="*/ 79828 w 277207"/>
              <a:gd name="connsiteY6" fmla="*/ 182583 h 588983"/>
              <a:gd name="connsiteX7" fmla="*/ 43543 w 277207"/>
              <a:gd name="connsiteY7" fmla="*/ 131783 h 588983"/>
              <a:gd name="connsiteX8" fmla="*/ 21771 w 277207"/>
              <a:gd name="connsiteY8" fmla="*/ 80983 h 588983"/>
              <a:gd name="connsiteX9" fmla="*/ 0 w 277207"/>
              <a:gd name="connsiteY9" fmla="*/ 30183 h 588983"/>
              <a:gd name="connsiteX10" fmla="*/ 7257 w 277207"/>
              <a:gd name="connsiteY10" fmla="*/ 1155 h 588983"/>
              <a:gd name="connsiteX11" fmla="*/ 29028 w 277207"/>
              <a:gd name="connsiteY11" fmla="*/ 8412 h 588983"/>
              <a:gd name="connsiteX12" fmla="*/ 87086 w 277207"/>
              <a:gd name="connsiteY12" fmla="*/ 15669 h 588983"/>
              <a:gd name="connsiteX13" fmla="*/ 123371 w 277207"/>
              <a:gd name="connsiteY13" fmla="*/ 22926 h 588983"/>
              <a:gd name="connsiteX14" fmla="*/ 152400 w 277207"/>
              <a:gd name="connsiteY14" fmla="*/ 30183 h 588983"/>
              <a:gd name="connsiteX15" fmla="*/ 232228 w 277207"/>
              <a:gd name="connsiteY15" fmla="*/ 37440 h 588983"/>
              <a:gd name="connsiteX16" fmla="*/ 254000 w 277207"/>
              <a:gd name="connsiteY16" fmla="*/ 44697 h 588983"/>
              <a:gd name="connsiteX17" fmla="*/ 275771 w 277207"/>
              <a:gd name="connsiteY17" fmla="*/ 66469 h 588983"/>
              <a:gd name="connsiteX18" fmla="*/ 268514 w 277207"/>
              <a:gd name="connsiteY18" fmla="*/ 465612 h 588983"/>
              <a:gd name="connsiteX19" fmla="*/ 254000 w 277207"/>
              <a:gd name="connsiteY19" fmla="*/ 545440 h 588983"/>
              <a:gd name="connsiteX20" fmla="*/ 239486 w 277207"/>
              <a:gd name="connsiteY20" fmla="*/ 588983 h 588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77207" h="588983">
                <a:moveTo>
                  <a:pt x="195943" y="516412"/>
                </a:moveTo>
                <a:cubicBezTo>
                  <a:pt x="193524" y="497060"/>
                  <a:pt x="192175" y="477543"/>
                  <a:pt x="188686" y="458355"/>
                </a:cubicBezTo>
                <a:cubicBezTo>
                  <a:pt x="186749" y="447703"/>
                  <a:pt x="168192" y="403706"/>
                  <a:pt x="166914" y="400297"/>
                </a:cubicBezTo>
                <a:cubicBezTo>
                  <a:pt x="154038" y="365960"/>
                  <a:pt x="167162" y="389784"/>
                  <a:pt x="145143" y="356755"/>
                </a:cubicBezTo>
                <a:cubicBezTo>
                  <a:pt x="131764" y="303236"/>
                  <a:pt x="146141" y="351827"/>
                  <a:pt x="123371" y="298697"/>
                </a:cubicBezTo>
                <a:cubicBezTo>
                  <a:pt x="112888" y="274238"/>
                  <a:pt x="118063" y="275515"/>
                  <a:pt x="108857" y="247897"/>
                </a:cubicBezTo>
                <a:cubicBezTo>
                  <a:pt x="102636" y="229232"/>
                  <a:pt x="89945" y="200288"/>
                  <a:pt x="79828" y="182583"/>
                </a:cubicBezTo>
                <a:cubicBezTo>
                  <a:pt x="59364" y="146771"/>
                  <a:pt x="69494" y="173305"/>
                  <a:pt x="43543" y="131783"/>
                </a:cubicBezTo>
                <a:cubicBezTo>
                  <a:pt x="21658" y="96767"/>
                  <a:pt x="35241" y="112414"/>
                  <a:pt x="21771" y="80983"/>
                </a:cubicBezTo>
                <a:cubicBezTo>
                  <a:pt x="-5132" y="18209"/>
                  <a:pt x="17019" y="81243"/>
                  <a:pt x="0" y="30183"/>
                </a:cubicBezTo>
                <a:cubicBezTo>
                  <a:pt x="2419" y="20507"/>
                  <a:pt x="-722" y="7139"/>
                  <a:pt x="7257" y="1155"/>
                </a:cubicBezTo>
                <a:cubicBezTo>
                  <a:pt x="13377" y="-3435"/>
                  <a:pt x="21502" y="7044"/>
                  <a:pt x="29028" y="8412"/>
                </a:cubicBezTo>
                <a:cubicBezTo>
                  <a:pt x="48217" y="11901"/>
                  <a:pt x="67810" y="12703"/>
                  <a:pt x="87086" y="15669"/>
                </a:cubicBezTo>
                <a:cubicBezTo>
                  <a:pt x="99277" y="17545"/>
                  <a:pt x="111330" y="20250"/>
                  <a:pt x="123371" y="22926"/>
                </a:cubicBezTo>
                <a:cubicBezTo>
                  <a:pt x="133108" y="25090"/>
                  <a:pt x="142513" y="28865"/>
                  <a:pt x="152400" y="30183"/>
                </a:cubicBezTo>
                <a:cubicBezTo>
                  <a:pt x="178885" y="33714"/>
                  <a:pt x="205619" y="35021"/>
                  <a:pt x="232228" y="37440"/>
                </a:cubicBezTo>
                <a:cubicBezTo>
                  <a:pt x="239485" y="39859"/>
                  <a:pt x="247635" y="40454"/>
                  <a:pt x="254000" y="44697"/>
                </a:cubicBezTo>
                <a:cubicBezTo>
                  <a:pt x="262539" y="50390"/>
                  <a:pt x="275417" y="56212"/>
                  <a:pt x="275771" y="66469"/>
                </a:cubicBezTo>
                <a:cubicBezTo>
                  <a:pt x="280357" y="199460"/>
                  <a:pt x="272875" y="332614"/>
                  <a:pt x="268514" y="465612"/>
                </a:cubicBezTo>
                <a:cubicBezTo>
                  <a:pt x="268308" y="471901"/>
                  <a:pt x="256533" y="536154"/>
                  <a:pt x="254000" y="545440"/>
                </a:cubicBezTo>
                <a:cubicBezTo>
                  <a:pt x="249975" y="560200"/>
                  <a:pt x="239486" y="588983"/>
                  <a:pt x="239486" y="588983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5004FAF-3884-5BB2-7532-25B5043961F6}"/>
              </a:ext>
            </a:extLst>
          </p:cNvPr>
          <p:cNvSpPr txBox="1"/>
          <p:nvPr/>
        </p:nvSpPr>
        <p:spPr>
          <a:xfrm>
            <a:off x="4648819" y="1089669"/>
            <a:ext cx="13818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Incubation </a:t>
            </a:r>
          </a:p>
          <a:p>
            <a:r>
              <a:rPr lang="en-US" b="1" dirty="0"/>
              <a:t>experiment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E7B770C-B8E2-D6EE-BA0F-24D8EC838BE1}"/>
              </a:ext>
            </a:extLst>
          </p:cNvPr>
          <p:cNvSpPr txBox="1"/>
          <p:nvPr/>
        </p:nvSpPr>
        <p:spPr>
          <a:xfrm>
            <a:off x="4856209" y="2334018"/>
            <a:ext cx="482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ice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E407A8C-9267-B7AC-4061-133CC9E382BA}"/>
              </a:ext>
            </a:extLst>
          </p:cNvPr>
          <p:cNvSpPr txBox="1"/>
          <p:nvPr/>
        </p:nvSpPr>
        <p:spPr>
          <a:xfrm>
            <a:off x="5339754" y="2301072"/>
            <a:ext cx="4991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dry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2FD1B75-D34C-721E-C10F-F0F9399470B3}"/>
              </a:ext>
            </a:extLst>
          </p:cNvPr>
          <p:cNvSpPr txBox="1"/>
          <p:nvPr/>
        </p:nvSpPr>
        <p:spPr>
          <a:xfrm>
            <a:off x="4967647" y="3368617"/>
            <a:ext cx="10134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ambient</a:t>
            </a:r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C2853312-7BC6-CFA8-4E83-0B4AF2FF5F19}"/>
              </a:ext>
            </a:extLst>
          </p:cNvPr>
          <p:cNvSpPr/>
          <p:nvPr/>
        </p:nvSpPr>
        <p:spPr>
          <a:xfrm>
            <a:off x="5878280" y="2066523"/>
            <a:ext cx="711200" cy="42630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FBF059A8-9E4E-C27C-C277-9950B9C1A1ED}"/>
              </a:ext>
            </a:extLst>
          </p:cNvPr>
          <p:cNvSpPr/>
          <p:nvPr/>
        </p:nvSpPr>
        <p:spPr>
          <a:xfrm>
            <a:off x="6911004" y="1810114"/>
            <a:ext cx="277207" cy="588983"/>
          </a:xfrm>
          <a:custGeom>
            <a:avLst/>
            <a:gdLst>
              <a:gd name="connsiteX0" fmla="*/ 195943 w 277207"/>
              <a:gd name="connsiteY0" fmla="*/ 516412 h 588983"/>
              <a:gd name="connsiteX1" fmla="*/ 188686 w 277207"/>
              <a:gd name="connsiteY1" fmla="*/ 458355 h 588983"/>
              <a:gd name="connsiteX2" fmla="*/ 166914 w 277207"/>
              <a:gd name="connsiteY2" fmla="*/ 400297 h 588983"/>
              <a:gd name="connsiteX3" fmla="*/ 145143 w 277207"/>
              <a:gd name="connsiteY3" fmla="*/ 356755 h 588983"/>
              <a:gd name="connsiteX4" fmla="*/ 123371 w 277207"/>
              <a:gd name="connsiteY4" fmla="*/ 298697 h 588983"/>
              <a:gd name="connsiteX5" fmla="*/ 108857 w 277207"/>
              <a:gd name="connsiteY5" fmla="*/ 247897 h 588983"/>
              <a:gd name="connsiteX6" fmla="*/ 79828 w 277207"/>
              <a:gd name="connsiteY6" fmla="*/ 182583 h 588983"/>
              <a:gd name="connsiteX7" fmla="*/ 43543 w 277207"/>
              <a:gd name="connsiteY7" fmla="*/ 131783 h 588983"/>
              <a:gd name="connsiteX8" fmla="*/ 21771 w 277207"/>
              <a:gd name="connsiteY8" fmla="*/ 80983 h 588983"/>
              <a:gd name="connsiteX9" fmla="*/ 0 w 277207"/>
              <a:gd name="connsiteY9" fmla="*/ 30183 h 588983"/>
              <a:gd name="connsiteX10" fmla="*/ 7257 w 277207"/>
              <a:gd name="connsiteY10" fmla="*/ 1155 h 588983"/>
              <a:gd name="connsiteX11" fmla="*/ 29028 w 277207"/>
              <a:gd name="connsiteY11" fmla="*/ 8412 h 588983"/>
              <a:gd name="connsiteX12" fmla="*/ 87086 w 277207"/>
              <a:gd name="connsiteY12" fmla="*/ 15669 h 588983"/>
              <a:gd name="connsiteX13" fmla="*/ 123371 w 277207"/>
              <a:gd name="connsiteY13" fmla="*/ 22926 h 588983"/>
              <a:gd name="connsiteX14" fmla="*/ 152400 w 277207"/>
              <a:gd name="connsiteY14" fmla="*/ 30183 h 588983"/>
              <a:gd name="connsiteX15" fmla="*/ 232228 w 277207"/>
              <a:gd name="connsiteY15" fmla="*/ 37440 h 588983"/>
              <a:gd name="connsiteX16" fmla="*/ 254000 w 277207"/>
              <a:gd name="connsiteY16" fmla="*/ 44697 h 588983"/>
              <a:gd name="connsiteX17" fmla="*/ 275771 w 277207"/>
              <a:gd name="connsiteY17" fmla="*/ 66469 h 588983"/>
              <a:gd name="connsiteX18" fmla="*/ 268514 w 277207"/>
              <a:gd name="connsiteY18" fmla="*/ 465612 h 588983"/>
              <a:gd name="connsiteX19" fmla="*/ 254000 w 277207"/>
              <a:gd name="connsiteY19" fmla="*/ 545440 h 588983"/>
              <a:gd name="connsiteX20" fmla="*/ 239486 w 277207"/>
              <a:gd name="connsiteY20" fmla="*/ 588983 h 588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77207" h="588983">
                <a:moveTo>
                  <a:pt x="195943" y="516412"/>
                </a:moveTo>
                <a:cubicBezTo>
                  <a:pt x="193524" y="497060"/>
                  <a:pt x="192175" y="477543"/>
                  <a:pt x="188686" y="458355"/>
                </a:cubicBezTo>
                <a:cubicBezTo>
                  <a:pt x="186749" y="447703"/>
                  <a:pt x="168192" y="403706"/>
                  <a:pt x="166914" y="400297"/>
                </a:cubicBezTo>
                <a:cubicBezTo>
                  <a:pt x="154038" y="365960"/>
                  <a:pt x="167162" y="389784"/>
                  <a:pt x="145143" y="356755"/>
                </a:cubicBezTo>
                <a:cubicBezTo>
                  <a:pt x="131764" y="303236"/>
                  <a:pt x="146141" y="351827"/>
                  <a:pt x="123371" y="298697"/>
                </a:cubicBezTo>
                <a:cubicBezTo>
                  <a:pt x="112888" y="274238"/>
                  <a:pt x="118063" y="275515"/>
                  <a:pt x="108857" y="247897"/>
                </a:cubicBezTo>
                <a:cubicBezTo>
                  <a:pt x="102636" y="229232"/>
                  <a:pt x="89945" y="200288"/>
                  <a:pt x="79828" y="182583"/>
                </a:cubicBezTo>
                <a:cubicBezTo>
                  <a:pt x="59364" y="146771"/>
                  <a:pt x="69494" y="173305"/>
                  <a:pt x="43543" y="131783"/>
                </a:cubicBezTo>
                <a:cubicBezTo>
                  <a:pt x="21658" y="96767"/>
                  <a:pt x="35241" y="112414"/>
                  <a:pt x="21771" y="80983"/>
                </a:cubicBezTo>
                <a:cubicBezTo>
                  <a:pt x="-5132" y="18209"/>
                  <a:pt x="17019" y="81243"/>
                  <a:pt x="0" y="30183"/>
                </a:cubicBezTo>
                <a:cubicBezTo>
                  <a:pt x="2419" y="20507"/>
                  <a:pt x="-722" y="7139"/>
                  <a:pt x="7257" y="1155"/>
                </a:cubicBezTo>
                <a:cubicBezTo>
                  <a:pt x="13377" y="-3435"/>
                  <a:pt x="21502" y="7044"/>
                  <a:pt x="29028" y="8412"/>
                </a:cubicBezTo>
                <a:cubicBezTo>
                  <a:pt x="48217" y="11901"/>
                  <a:pt x="67810" y="12703"/>
                  <a:pt x="87086" y="15669"/>
                </a:cubicBezTo>
                <a:cubicBezTo>
                  <a:pt x="99277" y="17545"/>
                  <a:pt x="111330" y="20250"/>
                  <a:pt x="123371" y="22926"/>
                </a:cubicBezTo>
                <a:cubicBezTo>
                  <a:pt x="133108" y="25090"/>
                  <a:pt x="142513" y="28865"/>
                  <a:pt x="152400" y="30183"/>
                </a:cubicBezTo>
                <a:cubicBezTo>
                  <a:pt x="178885" y="33714"/>
                  <a:pt x="205619" y="35021"/>
                  <a:pt x="232228" y="37440"/>
                </a:cubicBezTo>
                <a:cubicBezTo>
                  <a:pt x="239485" y="39859"/>
                  <a:pt x="247635" y="40454"/>
                  <a:pt x="254000" y="44697"/>
                </a:cubicBezTo>
                <a:cubicBezTo>
                  <a:pt x="262539" y="50390"/>
                  <a:pt x="275417" y="56212"/>
                  <a:pt x="275771" y="66469"/>
                </a:cubicBezTo>
                <a:cubicBezTo>
                  <a:pt x="280357" y="199460"/>
                  <a:pt x="272875" y="332614"/>
                  <a:pt x="268514" y="465612"/>
                </a:cubicBezTo>
                <a:cubicBezTo>
                  <a:pt x="268308" y="471901"/>
                  <a:pt x="256533" y="536154"/>
                  <a:pt x="254000" y="545440"/>
                </a:cubicBezTo>
                <a:cubicBezTo>
                  <a:pt x="249975" y="560200"/>
                  <a:pt x="239486" y="588983"/>
                  <a:pt x="239486" y="588983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3D3F316-F5C0-3779-1F7F-FE878D2CAA69}"/>
              </a:ext>
            </a:extLst>
          </p:cNvPr>
          <p:cNvSpPr txBox="1"/>
          <p:nvPr/>
        </p:nvSpPr>
        <p:spPr>
          <a:xfrm>
            <a:off x="6647548" y="2396754"/>
            <a:ext cx="911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Diluted</a:t>
            </a:r>
          </a:p>
        </p:txBody>
      </p:sp>
      <p:sp>
        <p:nvSpPr>
          <p:cNvPr id="24" name="Freeform 23">
            <a:extLst>
              <a:ext uri="{FF2B5EF4-FFF2-40B4-BE49-F238E27FC236}">
                <a16:creationId xmlns:a16="http://schemas.microsoft.com/office/drawing/2014/main" id="{53C75A9B-193F-B70C-60D0-DECDB661246F}"/>
              </a:ext>
            </a:extLst>
          </p:cNvPr>
          <p:cNvSpPr/>
          <p:nvPr/>
        </p:nvSpPr>
        <p:spPr>
          <a:xfrm>
            <a:off x="6963010" y="2726600"/>
            <a:ext cx="277207" cy="588983"/>
          </a:xfrm>
          <a:custGeom>
            <a:avLst/>
            <a:gdLst>
              <a:gd name="connsiteX0" fmla="*/ 195943 w 277207"/>
              <a:gd name="connsiteY0" fmla="*/ 516412 h 588983"/>
              <a:gd name="connsiteX1" fmla="*/ 188686 w 277207"/>
              <a:gd name="connsiteY1" fmla="*/ 458355 h 588983"/>
              <a:gd name="connsiteX2" fmla="*/ 166914 w 277207"/>
              <a:gd name="connsiteY2" fmla="*/ 400297 h 588983"/>
              <a:gd name="connsiteX3" fmla="*/ 145143 w 277207"/>
              <a:gd name="connsiteY3" fmla="*/ 356755 h 588983"/>
              <a:gd name="connsiteX4" fmla="*/ 123371 w 277207"/>
              <a:gd name="connsiteY4" fmla="*/ 298697 h 588983"/>
              <a:gd name="connsiteX5" fmla="*/ 108857 w 277207"/>
              <a:gd name="connsiteY5" fmla="*/ 247897 h 588983"/>
              <a:gd name="connsiteX6" fmla="*/ 79828 w 277207"/>
              <a:gd name="connsiteY6" fmla="*/ 182583 h 588983"/>
              <a:gd name="connsiteX7" fmla="*/ 43543 w 277207"/>
              <a:gd name="connsiteY7" fmla="*/ 131783 h 588983"/>
              <a:gd name="connsiteX8" fmla="*/ 21771 w 277207"/>
              <a:gd name="connsiteY8" fmla="*/ 80983 h 588983"/>
              <a:gd name="connsiteX9" fmla="*/ 0 w 277207"/>
              <a:gd name="connsiteY9" fmla="*/ 30183 h 588983"/>
              <a:gd name="connsiteX10" fmla="*/ 7257 w 277207"/>
              <a:gd name="connsiteY10" fmla="*/ 1155 h 588983"/>
              <a:gd name="connsiteX11" fmla="*/ 29028 w 277207"/>
              <a:gd name="connsiteY11" fmla="*/ 8412 h 588983"/>
              <a:gd name="connsiteX12" fmla="*/ 87086 w 277207"/>
              <a:gd name="connsiteY12" fmla="*/ 15669 h 588983"/>
              <a:gd name="connsiteX13" fmla="*/ 123371 w 277207"/>
              <a:gd name="connsiteY13" fmla="*/ 22926 h 588983"/>
              <a:gd name="connsiteX14" fmla="*/ 152400 w 277207"/>
              <a:gd name="connsiteY14" fmla="*/ 30183 h 588983"/>
              <a:gd name="connsiteX15" fmla="*/ 232228 w 277207"/>
              <a:gd name="connsiteY15" fmla="*/ 37440 h 588983"/>
              <a:gd name="connsiteX16" fmla="*/ 254000 w 277207"/>
              <a:gd name="connsiteY16" fmla="*/ 44697 h 588983"/>
              <a:gd name="connsiteX17" fmla="*/ 275771 w 277207"/>
              <a:gd name="connsiteY17" fmla="*/ 66469 h 588983"/>
              <a:gd name="connsiteX18" fmla="*/ 268514 w 277207"/>
              <a:gd name="connsiteY18" fmla="*/ 465612 h 588983"/>
              <a:gd name="connsiteX19" fmla="*/ 254000 w 277207"/>
              <a:gd name="connsiteY19" fmla="*/ 545440 h 588983"/>
              <a:gd name="connsiteX20" fmla="*/ 239486 w 277207"/>
              <a:gd name="connsiteY20" fmla="*/ 588983 h 588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77207" h="588983">
                <a:moveTo>
                  <a:pt x="195943" y="516412"/>
                </a:moveTo>
                <a:cubicBezTo>
                  <a:pt x="193524" y="497060"/>
                  <a:pt x="192175" y="477543"/>
                  <a:pt x="188686" y="458355"/>
                </a:cubicBezTo>
                <a:cubicBezTo>
                  <a:pt x="186749" y="447703"/>
                  <a:pt x="168192" y="403706"/>
                  <a:pt x="166914" y="400297"/>
                </a:cubicBezTo>
                <a:cubicBezTo>
                  <a:pt x="154038" y="365960"/>
                  <a:pt x="167162" y="389784"/>
                  <a:pt x="145143" y="356755"/>
                </a:cubicBezTo>
                <a:cubicBezTo>
                  <a:pt x="131764" y="303236"/>
                  <a:pt x="146141" y="351827"/>
                  <a:pt x="123371" y="298697"/>
                </a:cubicBezTo>
                <a:cubicBezTo>
                  <a:pt x="112888" y="274238"/>
                  <a:pt x="118063" y="275515"/>
                  <a:pt x="108857" y="247897"/>
                </a:cubicBezTo>
                <a:cubicBezTo>
                  <a:pt x="102636" y="229232"/>
                  <a:pt x="89945" y="200288"/>
                  <a:pt x="79828" y="182583"/>
                </a:cubicBezTo>
                <a:cubicBezTo>
                  <a:pt x="59364" y="146771"/>
                  <a:pt x="69494" y="173305"/>
                  <a:pt x="43543" y="131783"/>
                </a:cubicBezTo>
                <a:cubicBezTo>
                  <a:pt x="21658" y="96767"/>
                  <a:pt x="35241" y="112414"/>
                  <a:pt x="21771" y="80983"/>
                </a:cubicBezTo>
                <a:cubicBezTo>
                  <a:pt x="-5132" y="18209"/>
                  <a:pt x="17019" y="81243"/>
                  <a:pt x="0" y="30183"/>
                </a:cubicBezTo>
                <a:cubicBezTo>
                  <a:pt x="2419" y="20507"/>
                  <a:pt x="-722" y="7139"/>
                  <a:pt x="7257" y="1155"/>
                </a:cubicBezTo>
                <a:cubicBezTo>
                  <a:pt x="13377" y="-3435"/>
                  <a:pt x="21502" y="7044"/>
                  <a:pt x="29028" y="8412"/>
                </a:cubicBezTo>
                <a:cubicBezTo>
                  <a:pt x="48217" y="11901"/>
                  <a:pt x="67810" y="12703"/>
                  <a:pt x="87086" y="15669"/>
                </a:cubicBezTo>
                <a:cubicBezTo>
                  <a:pt x="99277" y="17545"/>
                  <a:pt x="111330" y="20250"/>
                  <a:pt x="123371" y="22926"/>
                </a:cubicBezTo>
                <a:cubicBezTo>
                  <a:pt x="133108" y="25090"/>
                  <a:pt x="142513" y="28865"/>
                  <a:pt x="152400" y="30183"/>
                </a:cubicBezTo>
                <a:cubicBezTo>
                  <a:pt x="178885" y="33714"/>
                  <a:pt x="205619" y="35021"/>
                  <a:pt x="232228" y="37440"/>
                </a:cubicBezTo>
                <a:cubicBezTo>
                  <a:pt x="239485" y="39859"/>
                  <a:pt x="247635" y="40454"/>
                  <a:pt x="254000" y="44697"/>
                </a:cubicBezTo>
                <a:cubicBezTo>
                  <a:pt x="262539" y="50390"/>
                  <a:pt x="275417" y="56212"/>
                  <a:pt x="275771" y="66469"/>
                </a:cubicBezTo>
                <a:cubicBezTo>
                  <a:pt x="280357" y="199460"/>
                  <a:pt x="272875" y="332614"/>
                  <a:pt x="268514" y="465612"/>
                </a:cubicBezTo>
                <a:cubicBezTo>
                  <a:pt x="268308" y="471901"/>
                  <a:pt x="256533" y="536154"/>
                  <a:pt x="254000" y="545440"/>
                </a:cubicBezTo>
                <a:cubicBezTo>
                  <a:pt x="249975" y="560200"/>
                  <a:pt x="239486" y="588983"/>
                  <a:pt x="239486" y="588983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7D2FD59-50A7-B936-A60C-CB6842EA546C}"/>
              </a:ext>
            </a:extLst>
          </p:cNvPr>
          <p:cNvSpPr txBox="1"/>
          <p:nvPr/>
        </p:nvSpPr>
        <p:spPr>
          <a:xfrm>
            <a:off x="6699554" y="3313240"/>
            <a:ext cx="11661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Undiluted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F6B08C0-02EA-E3BC-B6AA-85A4F82CBD27}"/>
              </a:ext>
            </a:extLst>
          </p:cNvPr>
          <p:cNvSpPr txBox="1"/>
          <p:nvPr/>
        </p:nvSpPr>
        <p:spPr>
          <a:xfrm>
            <a:off x="6532583" y="1153681"/>
            <a:ext cx="13818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Dilution </a:t>
            </a:r>
          </a:p>
          <a:p>
            <a:r>
              <a:rPr lang="en-US" b="1" dirty="0"/>
              <a:t>experiment</a:t>
            </a:r>
          </a:p>
        </p:txBody>
      </p:sp>
      <p:sp>
        <p:nvSpPr>
          <p:cNvPr id="27" name="Right Arrow 26">
            <a:extLst>
              <a:ext uri="{FF2B5EF4-FFF2-40B4-BE49-F238E27FC236}">
                <a16:creationId xmlns:a16="http://schemas.microsoft.com/office/drawing/2014/main" id="{01BF54A3-4D7D-1DFA-0C50-CED87EA5BB20}"/>
              </a:ext>
            </a:extLst>
          </p:cNvPr>
          <p:cNvSpPr/>
          <p:nvPr/>
        </p:nvSpPr>
        <p:spPr>
          <a:xfrm>
            <a:off x="7616891" y="2110623"/>
            <a:ext cx="711200" cy="42630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8" name="Table 27">
            <a:extLst>
              <a:ext uri="{FF2B5EF4-FFF2-40B4-BE49-F238E27FC236}">
                <a16:creationId xmlns:a16="http://schemas.microsoft.com/office/drawing/2014/main" id="{61D95E23-C803-EDB7-EAC5-0FC80175B839}"/>
              </a:ext>
            </a:extLst>
          </p:cNvPr>
          <p:cNvGraphicFramePr>
            <a:graphicFrameLocks noGrp="1"/>
          </p:cNvGraphicFramePr>
          <p:nvPr/>
        </p:nvGraphicFramePr>
        <p:xfrm>
          <a:off x="8543285" y="1785378"/>
          <a:ext cx="1865085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1695">
                  <a:extLst>
                    <a:ext uri="{9D8B030D-6E8A-4147-A177-3AD203B41FA5}">
                      <a16:colId xmlns:a16="http://schemas.microsoft.com/office/drawing/2014/main" val="3101693714"/>
                    </a:ext>
                  </a:extLst>
                </a:gridCol>
                <a:gridCol w="621695">
                  <a:extLst>
                    <a:ext uri="{9D8B030D-6E8A-4147-A177-3AD203B41FA5}">
                      <a16:colId xmlns:a16="http://schemas.microsoft.com/office/drawing/2014/main" val="2455654306"/>
                    </a:ext>
                  </a:extLst>
                </a:gridCol>
                <a:gridCol w="621695">
                  <a:extLst>
                    <a:ext uri="{9D8B030D-6E8A-4147-A177-3AD203B41FA5}">
                      <a16:colId xmlns:a16="http://schemas.microsoft.com/office/drawing/2014/main" val="3352069453"/>
                    </a:ext>
                  </a:extLst>
                </a:gridCol>
              </a:tblGrid>
              <a:tr h="29659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7666458"/>
                  </a:ext>
                </a:extLst>
              </a:tr>
              <a:tr h="29659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6202293"/>
                  </a:ext>
                </a:extLst>
              </a:tr>
              <a:tr h="29659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665861"/>
                  </a:ext>
                </a:extLst>
              </a:tr>
            </a:tbl>
          </a:graphicData>
        </a:graphic>
      </p:graphicFrame>
      <p:sp>
        <p:nvSpPr>
          <p:cNvPr id="29" name="TextBox 28">
            <a:extLst>
              <a:ext uri="{FF2B5EF4-FFF2-40B4-BE49-F238E27FC236}">
                <a16:creationId xmlns:a16="http://schemas.microsoft.com/office/drawing/2014/main" id="{BB537214-D2D5-627D-7AD0-02BC94722F7B}"/>
              </a:ext>
            </a:extLst>
          </p:cNvPr>
          <p:cNvSpPr txBox="1"/>
          <p:nvPr/>
        </p:nvSpPr>
        <p:spPr>
          <a:xfrm>
            <a:off x="8427444" y="1153681"/>
            <a:ext cx="13805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eDNA</a:t>
            </a:r>
          </a:p>
          <a:p>
            <a:r>
              <a:rPr lang="en-US" b="1" dirty="0"/>
              <a:t>community</a:t>
            </a:r>
          </a:p>
        </p:txBody>
      </p:sp>
      <p:graphicFrame>
        <p:nvGraphicFramePr>
          <p:cNvPr id="30" name="Table 29">
            <a:extLst>
              <a:ext uri="{FF2B5EF4-FFF2-40B4-BE49-F238E27FC236}">
                <a16:creationId xmlns:a16="http://schemas.microsoft.com/office/drawing/2014/main" id="{D5915C9F-ABA4-D681-7A02-A43DFE5A9F06}"/>
              </a:ext>
            </a:extLst>
          </p:cNvPr>
          <p:cNvGraphicFramePr>
            <a:graphicFrameLocks noGrp="1"/>
          </p:cNvGraphicFramePr>
          <p:nvPr/>
        </p:nvGraphicFramePr>
        <p:xfrm>
          <a:off x="8543285" y="4885367"/>
          <a:ext cx="1865085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1695">
                  <a:extLst>
                    <a:ext uri="{9D8B030D-6E8A-4147-A177-3AD203B41FA5}">
                      <a16:colId xmlns:a16="http://schemas.microsoft.com/office/drawing/2014/main" val="3101693714"/>
                    </a:ext>
                  </a:extLst>
                </a:gridCol>
                <a:gridCol w="621695">
                  <a:extLst>
                    <a:ext uri="{9D8B030D-6E8A-4147-A177-3AD203B41FA5}">
                      <a16:colId xmlns:a16="http://schemas.microsoft.com/office/drawing/2014/main" val="2455654306"/>
                    </a:ext>
                  </a:extLst>
                </a:gridCol>
                <a:gridCol w="621695">
                  <a:extLst>
                    <a:ext uri="{9D8B030D-6E8A-4147-A177-3AD203B41FA5}">
                      <a16:colId xmlns:a16="http://schemas.microsoft.com/office/drawing/2014/main" val="3352069453"/>
                    </a:ext>
                  </a:extLst>
                </a:gridCol>
              </a:tblGrid>
              <a:tr h="29659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7666458"/>
                  </a:ext>
                </a:extLst>
              </a:tr>
              <a:tr h="29659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6202293"/>
                  </a:ext>
                </a:extLst>
              </a:tr>
              <a:tr h="29659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665861"/>
                  </a:ext>
                </a:extLst>
              </a:tr>
            </a:tbl>
          </a:graphicData>
        </a:graphic>
      </p:graphicFrame>
      <p:sp>
        <p:nvSpPr>
          <p:cNvPr id="31" name="TextBox 30">
            <a:extLst>
              <a:ext uri="{FF2B5EF4-FFF2-40B4-BE49-F238E27FC236}">
                <a16:creationId xmlns:a16="http://schemas.microsoft.com/office/drawing/2014/main" id="{83011C4D-1920-F84D-28DD-EFC9E4CF3EEC}"/>
              </a:ext>
            </a:extLst>
          </p:cNvPr>
          <p:cNvSpPr txBox="1"/>
          <p:nvPr/>
        </p:nvSpPr>
        <p:spPr>
          <a:xfrm>
            <a:off x="8427444" y="4195037"/>
            <a:ext cx="14638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tree</a:t>
            </a:r>
          </a:p>
          <a:p>
            <a:r>
              <a:rPr lang="en-US" b="1" dirty="0"/>
              <a:t>Community 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499462FC-0AAF-3B71-256D-A8247D3E9FA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66" r="52296" b="15953"/>
          <a:stretch/>
        </p:blipFill>
        <p:spPr bwMode="auto">
          <a:xfrm>
            <a:off x="-2238822" y="1017226"/>
            <a:ext cx="3672479" cy="5441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6">
            <a:extLst>
              <a:ext uri="{FF2B5EF4-FFF2-40B4-BE49-F238E27FC236}">
                <a16:creationId xmlns:a16="http://schemas.microsoft.com/office/drawing/2014/main" id="{098F7E88-1403-B13B-1D7F-5B61629174A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491" t="49429"/>
          <a:stretch/>
        </p:blipFill>
        <p:spPr bwMode="auto">
          <a:xfrm>
            <a:off x="4958298" y="4287673"/>
            <a:ext cx="2277168" cy="2152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34" name="Table 33">
            <a:extLst>
              <a:ext uri="{FF2B5EF4-FFF2-40B4-BE49-F238E27FC236}">
                <a16:creationId xmlns:a16="http://schemas.microsoft.com/office/drawing/2014/main" id="{5A383D5A-8EFA-22C8-9B6A-BFA090DDB4AC}"/>
              </a:ext>
            </a:extLst>
          </p:cNvPr>
          <p:cNvGraphicFramePr>
            <a:graphicFrameLocks noGrp="1"/>
          </p:cNvGraphicFramePr>
          <p:nvPr/>
        </p:nvGraphicFramePr>
        <p:xfrm>
          <a:off x="8695685" y="5037767"/>
          <a:ext cx="1865085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1695">
                  <a:extLst>
                    <a:ext uri="{9D8B030D-6E8A-4147-A177-3AD203B41FA5}">
                      <a16:colId xmlns:a16="http://schemas.microsoft.com/office/drawing/2014/main" val="3101693714"/>
                    </a:ext>
                  </a:extLst>
                </a:gridCol>
                <a:gridCol w="621695">
                  <a:extLst>
                    <a:ext uri="{9D8B030D-6E8A-4147-A177-3AD203B41FA5}">
                      <a16:colId xmlns:a16="http://schemas.microsoft.com/office/drawing/2014/main" val="2455654306"/>
                    </a:ext>
                  </a:extLst>
                </a:gridCol>
                <a:gridCol w="621695">
                  <a:extLst>
                    <a:ext uri="{9D8B030D-6E8A-4147-A177-3AD203B41FA5}">
                      <a16:colId xmlns:a16="http://schemas.microsoft.com/office/drawing/2014/main" val="3352069453"/>
                    </a:ext>
                  </a:extLst>
                </a:gridCol>
              </a:tblGrid>
              <a:tr h="29659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7666458"/>
                  </a:ext>
                </a:extLst>
              </a:tr>
              <a:tr h="29659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6202293"/>
                  </a:ext>
                </a:extLst>
              </a:tr>
              <a:tr h="29659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665861"/>
                  </a:ext>
                </a:extLst>
              </a:tr>
            </a:tbl>
          </a:graphicData>
        </a:graphic>
      </p:graphicFrame>
      <p:graphicFrame>
        <p:nvGraphicFramePr>
          <p:cNvPr id="35" name="Table 34">
            <a:extLst>
              <a:ext uri="{FF2B5EF4-FFF2-40B4-BE49-F238E27FC236}">
                <a16:creationId xmlns:a16="http://schemas.microsoft.com/office/drawing/2014/main" id="{AC156692-7873-C8EC-CEE5-CD3418B6F3F2}"/>
              </a:ext>
            </a:extLst>
          </p:cNvPr>
          <p:cNvGraphicFramePr>
            <a:graphicFrameLocks noGrp="1"/>
          </p:cNvGraphicFramePr>
          <p:nvPr/>
        </p:nvGraphicFramePr>
        <p:xfrm>
          <a:off x="8848085" y="5190167"/>
          <a:ext cx="1865085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1695">
                  <a:extLst>
                    <a:ext uri="{9D8B030D-6E8A-4147-A177-3AD203B41FA5}">
                      <a16:colId xmlns:a16="http://schemas.microsoft.com/office/drawing/2014/main" val="3101693714"/>
                    </a:ext>
                  </a:extLst>
                </a:gridCol>
                <a:gridCol w="621695">
                  <a:extLst>
                    <a:ext uri="{9D8B030D-6E8A-4147-A177-3AD203B41FA5}">
                      <a16:colId xmlns:a16="http://schemas.microsoft.com/office/drawing/2014/main" val="2455654306"/>
                    </a:ext>
                  </a:extLst>
                </a:gridCol>
                <a:gridCol w="621695">
                  <a:extLst>
                    <a:ext uri="{9D8B030D-6E8A-4147-A177-3AD203B41FA5}">
                      <a16:colId xmlns:a16="http://schemas.microsoft.com/office/drawing/2014/main" val="3352069453"/>
                    </a:ext>
                  </a:extLst>
                </a:gridCol>
              </a:tblGrid>
              <a:tr h="29659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7666458"/>
                  </a:ext>
                </a:extLst>
              </a:tr>
              <a:tr h="29659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6202293"/>
                  </a:ext>
                </a:extLst>
              </a:tr>
              <a:tr h="29659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665861"/>
                  </a:ext>
                </a:extLst>
              </a:tr>
            </a:tbl>
          </a:graphicData>
        </a:graphic>
      </p:graphicFrame>
      <p:graphicFrame>
        <p:nvGraphicFramePr>
          <p:cNvPr id="36" name="Table 35">
            <a:extLst>
              <a:ext uri="{FF2B5EF4-FFF2-40B4-BE49-F238E27FC236}">
                <a16:creationId xmlns:a16="http://schemas.microsoft.com/office/drawing/2014/main" id="{6E0CDD53-5CC5-5191-7D38-E0BA498ECA11}"/>
              </a:ext>
            </a:extLst>
          </p:cNvPr>
          <p:cNvGraphicFramePr>
            <a:graphicFrameLocks noGrp="1"/>
          </p:cNvGraphicFramePr>
          <p:nvPr/>
        </p:nvGraphicFramePr>
        <p:xfrm>
          <a:off x="9000485" y="5342567"/>
          <a:ext cx="1865085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1695">
                  <a:extLst>
                    <a:ext uri="{9D8B030D-6E8A-4147-A177-3AD203B41FA5}">
                      <a16:colId xmlns:a16="http://schemas.microsoft.com/office/drawing/2014/main" val="3101693714"/>
                    </a:ext>
                  </a:extLst>
                </a:gridCol>
                <a:gridCol w="621695">
                  <a:extLst>
                    <a:ext uri="{9D8B030D-6E8A-4147-A177-3AD203B41FA5}">
                      <a16:colId xmlns:a16="http://schemas.microsoft.com/office/drawing/2014/main" val="2455654306"/>
                    </a:ext>
                  </a:extLst>
                </a:gridCol>
                <a:gridCol w="621695">
                  <a:extLst>
                    <a:ext uri="{9D8B030D-6E8A-4147-A177-3AD203B41FA5}">
                      <a16:colId xmlns:a16="http://schemas.microsoft.com/office/drawing/2014/main" val="3352069453"/>
                    </a:ext>
                  </a:extLst>
                </a:gridCol>
              </a:tblGrid>
              <a:tr h="29659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7666458"/>
                  </a:ext>
                </a:extLst>
              </a:tr>
              <a:tr h="29659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6202293"/>
                  </a:ext>
                </a:extLst>
              </a:tr>
              <a:tr h="29659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665861"/>
                  </a:ext>
                </a:extLst>
              </a:tr>
            </a:tbl>
          </a:graphicData>
        </a:graphic>
      </p:graphicFrame>
      <p:sp>
        <p:nvSpPr>
          <p:cNvPr id="37" name="Right Arrow 36">
            <a:extLst>
              <a:ext uri="{FF2B5EF4-FFF2-40B4-BE49-F238E27FC236}">
                <a16:creationId xmlns:a16="http://schemas.microsoft.com/office/drawing/2014/main" id="{3F08720D-11A7-B643-007E-03D7CE0E3E46}"/>
              </a:ext>
            </a:extLst>
          </p:cNvPr>
          <p:cNvSpPr/>
          <p:nvPr/>
        </p:nvSpPr>
        <p:spPr>
          <a:xfrm>
            <a:off x="7457576" y="5308315"/>
            <a:ext cx="711200" cy="42630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ight Arrow 38">
            <a:extLst>
              <a:ext uri="{FF2B5EF4-FFF2-40B4-BE49-F238E27FC236}">
                <a16:creationId xmlns:a16="http://schemas.microsoft.com/office/drawing/2014/main" id="{799D8045-5541-7591-7BFD-985B8582AE46}"/>
              </a:ext>
            </a:extLst>
          </p:cNvPr>
          <p:cNvSpPr/>
          <p:nvPr/>
        </p:nvSpPr>
        <p:spPr>
          <a:xfrm>
            <a:off x="1640471" y="2110623"/>
            <a:ext cx="711200" cy="42630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ight Arrow 39">
            <a:extLst>
              <a:ext uri="{FF2B5EF4-FFF2-40B4-BE49-F238E27FC236}">
                <a16:creationId xmlns:a16="http://schemas.microsoft.com/office/drawing/2014/main" id="{D3C744B0-2A27-5332-0CF8-51103812F4A8}"/>
              </a:ext>
            </a:extLst>
          </p:cNvPr>
          <p:cNvSpPr/>
          <p:nvPr/>
        </p:nvSpPr>
        <p:spPr>
          <a:xfrm>
            <a:off x="1779377" y="5295477"/>
            <a:ext cx="3076832" cy="42630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Up-Down Arrow 40">
            <a:extLst>
              <a:ext uri="{FF2B5EF4-FFF2-40B4-BE49-F238E27FC236}">
                <a16:creationId xmlns:a16="http://schemas.microsoft.com/office/drawing/2014/main" id="{2290388E-E8B9-9187-A174-3096CB8955D3}"/>
              </a:ext>
            </a:extLst>
          </p:cNvPr>
          <p:cNvSpPr/>
          <p:nvPr/>
        </p:nvSpPr>
        <p:spPr>
          <a:xfrm>
            <a:off x="10713170" y="2781977"/>
            <a:ext cx="304800" cy="2059391"/>
          </a:xfrm>
          <a:prstGeom prst="up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8665A7D-A10F-2BF9-47AD-F29745C39529}"/>
              </a:ext>
            </a:extLst>
          </p:cNvPr>
          <p:cNvSpPr txBox="1"/>
          <p:nvPr/>
        </p:nvSpPr>
        <p:spPr>
          <a:xfrm>
            <a:off x="11017970" y="3127734"/>
            <a:ext cx="217835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Comparison of:</a:t>
            </a:r>
          </a:p>
          <a:p>
            <a:pPr marL="285750" indent="-285750">
              <a:buFontTx/>
              <a:buChar char="-"/>
            </a:pPr>
            <a:r>
              <a:rPr lang="en-US" dirty="0"/>
              <a:t>OTU richness</a:t>
            </a:r>
          </a:p>
          <a:p>
            <a:pPr marL="285750" indent="-285750">
              <a:buFontTx/>
              <a:buChar char="-"/>
            </a:pPr>
            <a:r>
              <a:rPr lang="en-US" dirty="0"/>
              <a:t>Composition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Confusion matrix</a:t>
            </a:r>
          </a:p>
        </p:txBody>
      </p:sp>
    </p:spTree>
    <p:extLst>
      <p:ext uri="{BB962C8B-B14F-4D97-AF65-F5344CB8AC3E}">
        <p14:creationId xmlns:p14="http://schemas.microsoft.com/office/powerpoint/2010/main" val="12128797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2C28A071-5B48-888B-7D66-B6553937910D}"/>
              </a:ext>
            </a:extLst>
          </p:cNvPr>
          <p:cNvSpPr txBox="1"/>
          <p:nvPr/>
        </p:nvSpPr>
        <p:spPr>
          <a:xfrm>
            <a:off x="929006" y="1015645"/>
            <a:ext cx="25427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A) LFDP Field Sampling</a:t>
            </a:r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C2853312-7BC6-CFA8-4E83-0B4AF2FF5F19}"/>
              </a:ext>
            </a:extLst>
          </p:cNvPr>
          <p:cNvSpPr/>
          <p:nvPr/>
        </p:nvSpPr>
        <p:spPr>
          <a:xfrm>
            <a:off x="5102155" y="1795734"/>
            <a:ext cx="478588" cy="306610"/>
          </a:xfrm>
          <a:prstGeom prst="rightArrow">
            <a:avLst>
              <a:gd name="adj1" fmla="val 32419"/>
              <a:gd name="adj2" fmla="val 50000"/>
            </a:avLst>
          </a:prstGeom>
          <a:solidFill>
            <a:schemeClr val="bg2">
              <a:lumMod val="90000"/>
            </a:schemeClr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8" name="Table 27">
            <a:extLst>
              <a:ext uri="{FF2B5EF4-FFF2-40B4-BE49-F238E27FC236}">
                <a16:creationId xmlns:a16="http://schemas.microsoft.com/office/drawing/2014/main" id="{61D95E23-C803-EDB7-EAC5-0FC80175B8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3057434"/>
              </p:ext>
            </p:extLst>
          </p:nvPr>
        </p:nvGraphicFramePr>
        <p:xfrm>
          <a:off x="9997530" y="1505310"/>
          <a:ext cx="1673547" cy="106680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557849">
                  <a:extLst>
                    <a:ext uri="{9D8B030D-6E8A-4147-A177-3AD203B41FA5}">
                      <a16:colId xmlns:a16="http://schemas.microsoft.com/office/drawing/2014/main" val="3101693714"/>
                    </a:ext>
                  </a:extLst>
                </a:gridCol>
                <a:gridCol w="557849">
                  <a:extLst>
                    <a:ext uri="{9D8B030D-6E8A-4147-A177-3AD203B41FA5}">
                      <a16:colId xmlns:a16="http://schemas.microsoft.com/office/drawing/2014/main" val="2455654306"/>
                    </a:ext>
                  </a:extLst>
                </a:gridCol>
                <a:gridCol w="557849">
                  <a:extLst>
                    <a:ext uri="{9D8B030D-6E8A-4147-A177-3AD203B41FA5}">
                      <a16:colId xmlns:a16="http://schemas.microsoft.com/office/drawing/2014/main" val="3352069453"/>
                    </a:ext>
                  </a:extLst>
                </a:gridCol>
              </a:tblGrid>
              <a:tr h="195230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7666458"/>
                  </a:ext>
                </a:extLst>
              </a:tr>
              <a:tr h="195230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16202293"/>
                  </a:ext>
                </a:extLst>
              </a:tr>
              <a:tr h="195230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3665861"/>
                  </a:ext>
                </a:extLst>
              </a:tr>
              <a:tr h="195230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8432300"/>
                  </a:ext>
                </a:extLst>
              </a:tr>
              <a:tr h="195230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1303607"/>
                  </a:ext>
                </a:extLst>
              </a:tr>
            </a:tbl>
          </a:graphicData>
        </a:graphic>
      </p:graphicFrame>
      <p:pic>
        <p:nvPicPr>
          <p:cNvPr id="33" name="Picture 6">
            <a:extLst>
              <a:ext uri="{FF2B5EF4-FFF2-40B4-BE49-F238E27FC236}">
                <a16:creationId xmlns:a16="http://schemas.microsoft.com/office/drawing/2014/main" id="{098F7E88-1403-B13B-1D7F-5B61629174A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491" t="49429"/>
          <a:stretch/>
        </p:blipFill>
        <p:spPr bwMode="auto">
          <a:xfrm>
            <a:off x="3809937" y="3955230"/>
            <a:ext cx="2189586" cy="20693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A8665A7D-A10F-2BF9-47AD-F29745C39529}"/>
              </a:ext>
            </a:extLst>
          </p:cNvPr>
          <p:cNvSpPr txBox="1"/>
          <p:nvPr/>
        </p:nvSpPr>
        <p:spPr>
          <a:xfrm>
            <a:off x="8990947" y="3499272"/>
            <a:ext cx="1624163" cy="64633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OTU richness</a:t>
            </a:r>
          </a:p>
          <a:p>
            <a:pPr marL="285750" indent="-285750">
              <a:buFontTx/>
              <a:buChar char="-"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Composition</a:t>
            </a:r>
          </a:p>
          <a:p>
            <a:pPr marL="285750" indent="-285750">
              <a:buFontTx/>
              <a:buChar char="-"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Confusion matrix</a:t>
            </a: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25F07E5F-9F59-ACC7-9226-60F4004CBC6F}"/>
              </a:ext>
            </a:extLst>
          </p:cNvPr>
          <p:cNvGrpSpPr/>
          <p:nvPr/>
        </p:nvGrpSpPr>
        <p:grpSpPr>
          <a:xfrm>
            <a:off x="158218" y="1156324"/>
            <a:ext cx="3498323" cy="4864651"/>
            <a:chOff x="3125559" y="-2053611"/>
            <a:chExt cx="3941391" cy="5480766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B8A08565-C229-797A-B08A-6E43E85F82B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7748" r="86433" b="14988"/>
            <a:stretch/>
          </p:blipFill>
          <p:spPr>
            <a:xfrm>
              <a:off x="3125559" y="-2053611"/>
              <a:ext cx="868408" cy="4945466"/>
            </a:xfrm>
            <a:prstGeom prst="rect">
              <a:avLst/>
            </a:prstGeom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9F49C7B7-40F3-B1A0-4012-79C801C388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7156" t="13198" r="21678" b="6590"/>
            <a:stretch/>
          </p:blipFill>
          <p:spPr>
            <a:xfrm>
              <a:off x="3791909" y="-1706918"/>
              <a:ext cx="3275041" cy="5134073"/>
            </a:xfrm>
            <a:prstGeom prst="rect">
              <a:avLst/>
            </a:prstGeom>
          </p:spPr>
        </p:pic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FBF689EE-AB87-7538-F28C-919323538D82}"/>
              </a:ext>
            </a:extLst>
          </p:cNvPr>
          <p:cNvSpPr txBox="1"/>
          <p:nvPr/>
        </p:nvSpPr>
        <p:spPr>
          <a:xfrm>
            <a:off x="3996797" y="3636262"/>
            <a:ext cx="18016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F) Tree neighborhoods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E5A81DD-EF5D-1D3C-6578-F96994FEAF0E}"/>
              </a:ext>
            </a:extLst>
          </p:cNvPr>
          <p:cNvSpPr txBox="1"/>
          <p:nvPr/>
        </p:nvSpPr>
        <p:spPr>
          <a:xfrm>
            <a:off x="3767248" y="1013732"/>
            <a:ext cx="14879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B) Homogenization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198D00AF-2916-EB97-B6AC-968D198BF488}"/>
              </a:ext>
            </a:extLst>
          </p:cNvPr>
          <p:cNvSpPr txBox="1"/>
          <p:nvPr/>
        </p:nvSpPr>
        <p:spPr>
          <a:xfrm>
            <a:off x="5705357" y="1008166"/>
            <a:ext cx="18823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C) Incubation experiment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4BE7DCD3-30B6-5AB6-68A3-A101D8CDD2C5}"/>
              </a:ext>
            </a:extLst>
          </p:cNvPr>
          <p:cNvSpPr txBox="1"/>
          <p:nvPr/>
        </p:nvSpPr>
        <p:spPr>
          <a:xfrm>
            <a:off x="7963234" y="1018897"/>
            <a:ext cx="17192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D) Dilution experiment</a:t>
            </a:r>
          </a:p>
        </p:txBody>
      </p:sp>
      <p:grpSp>
        <p:nvGrpSpPr>
          <p:cNvPr id="1094" name="Group 1093">
            <a:extLst>
              <a:ext uri="{FF2B5EF4-FFF2-40B4-BE49-F238E27FC236}">
                <a16:creationId xmlns:a16="http://schemas.microsoft.com/office/drawing/2014/main" id="{8A91C947-5048-0406-BEC3-38967150AA52}"/>
              </a:ext>
            </a:extLst>
          </p:cNvPr>
          <p:cNvGrpSpPr/>
          <p:nvPr/>
        </p:nvGrpSpPr>
        <p:grpSpPr>
          <a:xfrm>
            <a:off x="3691171" y="1538483"/>
            <a:ext cx="1592228" cy="1504533"/>
            <a:chOff x="3017309" y="1602922"/>
            <a:chExt cx="1592228" cy="1504533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EE91D75E-2FAC-C322-EE09-636F696302A5}"/>
                </a:ext>
              </a:extLst>
            </p:cNvPr>
            <p:cNvSpPr txBox="1"/>
            <p:nvPr/>
          </p:nvSpPr>
          <p:spPr>
            <a:xfrm>
              <a:off x="3248267" y="2615012"/>
              <a:ext cx="1361270" cy="4924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Sample location</a:t>
              </a:r>
            </a:p>
            <a:p>
              <a:endParaRPr lang="en-US" sz="600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Subsample locations</a:t>
              </a: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33524F83-8C00-6B0A-7044-C6A3023A8E60}"/>
                </a:ext>
              </a:extLst>
            </p:cNvPr>
            <p:cNvSpPr/>
            <p:nvPr/>
          </p:nvSpPr>
          <p:spPr>
            <a:xfrm>
              <a:off x="3391994" y="1602922"/>
              <a:ext cx="951978" cy="951978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1" name="TextBox 60">
                  <a:extLst>
                    <a:ext uri="{FF2B5EF4-FFF2-40B4-BE49-F238E27FC236}">
                      <a16:creationId xmlns:a16="http://schemas.microsoft.com/office/drawing/2014/main" id="{5F22F1F8-95A2-ACC5-C80A-5C11905406B8}"/>
                    </a:ext>
                  </a:extLst>
                </p:cNvPr>
                <p:cNvSpPr txBox="1"/>
                <p:nvPr/>
              </p:nvSpPr>
              <p:spPr>
                <a:xfrm>
                  <a:off x="3017309" y="2532567"/>
                  <a:ext cx="393056" cy="43088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nor/>
                          </m:rPr>
                          <a:rPr lang="en-US" sz="2200"/>
                          <m:t>×</m:t>
                        </m:r>
                      </m:oMath>
                    </m:oMathPara>
                  </a14:m>
                  <a:endParaRPr lang="en-US" sz="2200" dirty="0"/>
                </a:p>
              </p:txBody>
            </p:sp>
          </mc:Choice>
          <mc:Fallback xmlns="">
            <p:sp>
              <p:nvSpPr>
                <p:cNvPr id="61" name="TextBox 60">
                  <a:extLst>
                    <a:ext uri="{FF2B5EF4-FFF2-40B4-BE49-F238E27FC236}">
                      <a16:creationId xmlns:a16="http://schemas.microsoft.com/office/drawing/2014/main" id="{5F22F1F8-95A2-ACC5-C80A-5C11905406B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017309" y="2532567"/>
                  <a:ext cx="393056" cy="430887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2" name="TextBox 61">
                  <a:extLst>
                    <a:ext uri="{FF2B5EF4-FFF2-40B4-BE49-F238E27FC236}">
                      <a16:creationId xmlns:a16="http://schemas.microsoft.com/office/drawing/2014/main" id="{058A1F81-02A5-1917-2ECF-EDF9364AB8BB}"/>
                    </a:ext>
                  </a:extLst>
                </p:cNvPr>
                <p:cNvSpPr txBox="1"/>
                <p:nvPr/>
              </p:nvSpPr>
              <p:spPr>
                <a:xfrm>
                  <a:off x="3671996" y="1874271"/>
                  <a:ext cx="393056" cy="43088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nor/>
                          </m:rPr>
                          <a:rPr lang="en-US" sz="2200"/>
                          <m:t>×</m:t>
                        </m:r>
                      </m:oMath>
                    </m:oMathPara>
                  </a14:m>
                  <a:endParaRPr lang="en-US" sz="2200" dirty="0"/>
                </a:p>
              </p:txBody>
            </p:sp>
          </mc:Choice>
          <mc:Fallback xmlns="">
            <p:sp>
              <p:nvSpPr>
                <p:cNvPr id="62" name="TextBox 61">
                  <a:extLst>
                    <a:ext uri="{FF2B5EF4-FFF2-40B4-BE49-F238E27FC236}">
                      <a16:creationId xmlns:a16="http://schemas.microsoft.com/office/drawing/2014/main" id="{058A1F81-02A5-1917-2ECF-EDF9364AB8B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71996" y="1874271"/>
                  <a:ext cx="393056" cy="430887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024" name="Oval 1023">
              <a:extLst>
                <a:ext uri="{FF2B5EF4-FFF2-40B4-BE49-F238E27FC236}">
                  <a16:creationId xmlns:a16="http://schemas.microsoft.com/office/drawing/2014/main" id="{A46D8D9D-AD29-F44B-D12D-E420FDA78CE4}"/>
                </a:ext>
              </a:extLst>
            </p:cNvPr>
            <p:cNvSpPr/>
            <p:nvPr/>
          </p:nvSpPr>
          <p:spPr>
            <a:xfrm>
              <a:off x="3150148" y="2919050"/>
              <a:ext cx="113612" cy="113612"/>
            </a:xfrm>
            <a:prstGeom prst="ellipse">
              <a:avLst/>
            </a:prstGeom>
            <a:solidFill>
              <a:srgbClr val="FF0000"/>
            </a:solidFill>
            <a:ln w="9525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5" name="Oval 1024">
              <a:extLst>
                <a:ext uri="{FF2B5EF4-FFF2-40B4-BE49-F238E27FC236}">
                  <a16:creationId xmlns:a16="http://schemas.microsoft.com/office/drawing/2014/main" id="{9992447B-C113-1E6E-F4BE-142AC1B9F39E}"/>
                </a:ext>
              </a:extLst>
            </p:cNvPr>
            <p:cNvSpPr/>
            <p:nvPr/>
          </p:nvSpPr>
          <p:spPr>
            <a:xfrm>
              <a:off x="3807273" y="1702867"/>
              <a:ext cx="113612" cy="113612"/>
            </a:xfrm>
            <a:prstGeom prst="ellipse">
              <a:avLst/>
            </a:prstGeom>
            <a:solidFill>
              <a:srgbClr val="FF0000"/>
            </a:solidFill>
            <a:ln w="9525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7" name="Oval 1026">
              <a:extLst>
                <a:ext uri="{FF2B5EF4-FFF2-40B4-BE49-F238E27FC236}">
                  <a16:creationId xmlns:a16="http://schemas.microsoft.com/office/drawing/2014/main" id="{D11E6C4B-2C02-BC05-ED33-9E09BE88FAF5}"/>
                </a:ext>
              </a:extLst>
            </p:cNvPr>
            <p:cNvSpPr/>
            <p:nvPr/>
          </p:nvSpPr>
          <p:spPr>
            <a:xfrm>
              <a:off x="3498467" y="2032908"/>
              <a:ext cx="113612" cy="113612"/>
            </a:xfrm>
            <a:prstGeom prst="ellipse">
              <a:avLst/>
            </a:prstGeom>
            <a:solidFill>
              <a:srgbClr val="FF0000"/>
            </a:solidFill>
            <a:ln w="9525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8" name="Oval 1027">
              <a:extLst>
                <a:ext uri="{FF2B5EF4-FFF2-40B4-BE49-F238E27FC236}">
                  <a16:creationId xmlns:a16="http://schemas.microsoft.com/office/drawing/2014/main" id="{89BF6EA8-AFF6-F0B8-8559-29BC440D09E5}"/>
                </a:ext>
              </a:extLst>
            </p:cNvPr>
            <p:cNvSpPr/>
            <p:nvPr/>
          </p:nvSpPr>
          <p:spPr>
            <a:xfrm>
              <a:off x="3807273" y="2362950"/>
              <a:ext cx="113612" cy="113612"/>
            </a:xfrm>
            <a:prstGeom prst="ellipse">
              <a:avLst/>
            </a:prstGeom>
            <a:solidFill>
              <a:srgbClr val="FF0000"/>
            </a:solidFill>
            <a:ln w="9525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9" name="Right Brace 1028">
              <a:extLst>
                <a:ext uri="{FF2B5EF4-FFF2-40B4-BE49-F238E27FC236}">
                  <a16:creationId xmlns:a16="http://schemas.microsoft.com/office/drawing/2014/main" id="{BBF2AF87-B64F-BC86-61FE-DA9090DF5C3A}"/>
                </a:ext>
              </a:extLst>
            </p:cNvPr>
            <p:cNvSpPr/>
            <p:nvPr/>
          </p:nvSpPr>
          <p:spPr>
            <a:xfrm>
              <a:off x="3934059" y="1759673"/>
              <a:ext cx="86388" cy="329830"/>
            </a:xfrm>
            <a:prstGeom prst="rightBrace">
              <a:avLst>
                <a:gd name="adj1" fmla="val 43234"/>
                <a:gd name="adj2" fmla="val 50000"/>
              </a:avLst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31" name="TextBox 1030">
              <a:extLst>
                <a:ext uri="{FF2B5EF4-FFF2-40B4-BE49-F238E27FC236}">
                  <a16:creationId xmlns:a16="http://schemas.microsoft.com/office/drawing/2014/main" id="{61EBDFBC-6E51-9099-9483-92CFA58842EF}"/>
                </a:ext>
              </a:extLst>
            </p:cNvPr>
            <p:cNvSpPr txBox="1"/>
            <p:nvPr/>
          </p:nvSpPr>
          <p:spPr>
            <a:xfrm>
              <a:off x="3940892" y="1800882"/>
              <a:ext cx="3626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2m</a:t>
              </a:r>
            </a:p>
          </p:txBody>
        </p:sp>
      </p:grpSp>
      <p:sp>
        <p:nvSpPr>
          <p:cNvPr id="1071" name="TextBox 1070">
            <a:extLst>
              <a:ext uri="{FF2B5EF4-FFF2-40B4-BE49-F238E27FC236}">
                <a16:creationId xmlns:a16="http://schemas.microsoft.com/office/drawing/2014/main" id="{BC8F9B66-38CE-45F5-B055-56FAE4CC336B}"/>
              </a:ext>
            </a:extLst>
          </p:cNvPr>
          <p:cNvSpPr txBox="1"/>
          <p:nvPr/>
        </p:nvSpPr>
        <p:spPr>
          <a:xfrm>
            <a:off x="9896209" y="1015645"/>
            <a:ext cx="19598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E) eDNA community</a:t>
            </a:r>
          </a:p>
        </p:txBody>
      </p:sp>
      <p:sp>
        <p:nvSpPr>
          <p:cNvPr id="1072" name="TextBox 1071">
            <a:extLst>
              <a:ext uri="{FF2B5EF4-FFF2-40B4-BE49-F238E27FC236}">
                <a16:creationId xmlns:a16="http://schemas.microsoft.com/office/drawing/2014/main" id="{2DA5A43A-84C1-47BD-AC59-15F2897D8049}"/>
              </a:ext>
            </a:extLst>
          </p:cNvPr>
          <p:cNvSpPr txBox="1"/>
          <p:nvPr/>
        </p:nvSpPr>
        <p:spPr>
          <a:xfrm>
            <a:off x="6324072" y="3649199"/>
            <a:ext cx="18650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G) Tree community</a:t>
            </a:r>
          </a:p>
        </p:txBody>
      </p:sp>
      <p:grpSp>
        <p:nvGrpSpPr>
          <p:cNvPr id="1095" name="Group 1094">
            <a:extLst>
              <a:ext uri="{FF2B5EF4-FFF2-40B4-BE49-F238E27FC236}">
                <a16:creationId xmlns:a16="http://schemas.microsoft.com/office/drawing/2014/main" id="{6205AEF1-3309-C932-CED0-0C3176A81AAA}"/>
              </a:ext>
            </a:extLst>
          </p:cNvPr>
          <p:cNvGrpSpPr/>
          <p:nvPr/>
        </p:nvGrpSpPr>
        <p:grpSpPr>
          <a:xfrm>
            <a:off x="5692791" y="1400976"/>
            <a:ext cx="1874351" cy="1841244"/>
            <a:chOff x="5197329" y="1343669"/>
            <a:chExt cx="1956078" cy="1921527"/>
          </a:xfrm>
        </p:grpSpPr>
        <p:grpSp>
          <p:nvGrpSpPr>
            <p:cNvPr id="1088" name="Group 1087">
              <a:extLst>
                <a:ext uri="{FF2B5EF4-FFF2-40B4-BE49-F238E27FC236}">
                  <a16:creationId xmlns:a16="http://schemas.microsoft.com/office/drawing/2014/main" id="{F3429526-FAF7-7A4F-5998-04DE220CE08F}"/>
                </a:ext>
              </a:extLst>
            </p:cNvPr>
            <p:cNvGrpSpPr/>
            <p:nvPr/>
          </p:nvGrpSpPr>
          <p:grpSpPr>
            <a:xfrm>
              <a:off x="5232275" y="2008877"/>
              <a:ext cx="997295" cy="979631"/>
              <a:chOff x="5409018" y="2726525"/>
              <a:chExt cx="997295" cy="979631"/>
            </a:xfrm>
          </p:grpSpPr>
          <p:pic>
            <p:nvPicPr>
              <p:cNvPr id="1032" name="Picture 4" descr="Cold, colder and coldest ice">
                <a:extLst>
                  <a:ext uri="{FF2B5EF4-FFF2-40B4-BE49-F238E27FC236}">
                    <a16:creationId xmlns:a16="http://schemas.microsoft.com/office/drawing/2014/main" id="{5B2A3A3C-E275-28A0-5C3C-709F5D4675B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744" r="17781"/>
              <a:stretch/>
            </p:blipFill>
            <p:spPr bwMode="auto">
              <a:xfrm>
                <a:off x="5612503" y="3112113"/>
                <a:ext cx="793810" cy="59404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1037" name="Group 1036">
                <a:extLst>
                  <a:ext uri="{FF2B5EF4-FFF2-40B4-BE49-F238E27FC236}">
                    <a16:creationId xmlns:a16="http://schemas.microsoft.com/office/drawing/2014/main" id="{F1CF4ED2-D41B-D7E4-50F1-7805B38EA7D1}"/>
                  </a:ext>
                </a:extLst>
              </p:cNvPr>
              <p:cNvGrpSpPr/>
              <p:nvPr/>
            </p:nvGrpSpPr>
            <p:grpSpPr>
              <a:xfrm>
                <a:off x="5448396" y="2726525"/>
                <a:ext cx="477952" cy="800602"/>
                <a:chOff x="5187544" y="3155957"/>
                <a:chExt cx="477952" cy="800602"/>
              </a:xfrm>
            </p:grpSpPr>
            <p:sp>
              <p:nvSpPr>
                <p:cNvPr id="1034" name="Freeform 1033">
                  <a:extLst>
                    <a:ext uri="{FF2B5EF4-FFF2-40B4-BE49-F238E27FC236}">
                      <a16:creationId xmlns:a16="http://schemas.microsoft.com/office/drawing/2014/main" id="{C26D04B9-EFD0-5B8E-777C-8013C092EA0B}"/>
                    </a:ext>
                  </a:extLst>
                </p:cNvPr>
                <p:cNvSpPr/>
                <p:nvPr/>
              </p:nvSpPr>
              <p:spPr>
                <a:xfrm>
                  <a:off x="5462956" y="3330368"/>
                  <a:ext cx="186764" cy="621424"/>
                </a:xfrm>
                <a:custGeom>
                  <a:avLst/>
                  <a:gdLst>
                    <a:gd name="connsiteX0" fmla="*/ 12139 w 186764"/>
                    <a:gd name="connsiteY0" fmla="*/ 24459 h 621424"/>
                    <a:gd name="connsiteX1" fmla="*/ 186764 w 186764"/>
                    <a:gd name="connsiteY1" fmla="*/ 24459 h 621424"/>
                    <a:gd name="connsiteX2" fmla="*/ 183589 w 186764"/>
                    <a:gd name="connsiteY2" fmla="*/ 351484 h 621424"/>
                    <a:gd name="connsiteX3" fmla="*/ 123264 w 186764"/>
                    <a:gd name="connsiteY3" fmla="*/ 602309 h 621424"/>
                    <a:gd name="connsiteX4" fmla="*/ 101039 w 186764"/>
                    <a:gd name="connsiteY4" fmla="*/ 621359 h 621424"/>
                    <a:gd name="connsiteX5" fmla="*/ 91514 w 186764"/>
                    <a:gd name="connsiteY5" fmla="*/ 602309 h 621424"/>
                    <a:gd name="connsiteX6" fmla="*/ 78814 w 186764"/>
                    <a:gd name="connsiteY6" fmla="*/ 583259 h 621424"/>
                    <a:gd name="connsiteX7" fmla="*/ 75639 w 186764"/>
                    <a:gd name="connsiteY7" fmla="*/ 573734 h 621424"/>
                    <a:gd name="connsiteX8" fmla="*/ 15314 w 186764"/>
                    <a:gd name="connsiteY8" fmla="*/ 354659 h 621424"/>
                    <a:gd name="connsiteX9" fmla="*/ 12139 w 186764"/>
                    <a:gd name="connsiteY9" fmla="*/ 24459 h 6214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86764" h="621424">
                      <a:moveTo>
                        <a:pt x="12139" y="24459"/>
                      </a:moveTo>
                      <a:cubicBezTo>
                        <a:pt x="40714" y="-30574"/>
                        <a:pt x="128556" y="24459"/>
                        <a:pt x="186764" y="24459"/>
                      </a:cubicBezTo>
                      <a:cubicBezTo>
                        <a:pt x="185706" y="133467"/>
                        <a:pt x="184647" y="242476"/>
                        <a:pt x="183589" y="351484"/>
                      </a:cubicBezTo>
                      <a:lnTo>
                        <a:pt x="123264" y="602309"/>
                      </a:lnTo>
                      <a:cubicBezTo>
                        <a:pt x="115856" y="608659"/>
                        <a:pt x="110296" y="618273"/>
                        <a:pt x="101039" y="621359"/>
                      </a:cubicBezTo>
                      <a:cubicBezTo>
                        <a:pt x="97075" y="622680"/>
                        <a:pt x="92175" y="603499"/>
                        <a:pt x="91514" y="602309"/>
                      </a:cubicBezTo>
                      <a:cubicBezTo>
                        <a:pt x="87808" y="595638"/>
                        <a:pt x="81227" y="590499"/>
                        <a:pt x="78814" y="583259"/>
                      </a:cubicBezTo>
                      <a:lnTo>
                        <a:pt x="75639" y="573734"/>
                      </a:lnTo>
                      <a:lnTo>
                        <a:pt x="15314" y="354659"/>
                      </a:lnTo>
                      <a:cubicBezTo>
                        <a:pt x="14256" y="253059"/>
                        <a:pt x="-16436" y="79492"/>
                        <a:pt x="12139" y="24459"/>
                      </a:cubicBezTo>
                      <a:close/>
                    </a:path>
                  </a:pathLst>
                </a:custGeom>
                <a:solidFill>
                  <a:schemeClr val="bg1">
                    <a:alpha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1035" name="Picture 2" descr="Eppendorf Tube Clip Art at Clker.com - vector clip art online, royalty free  &amp; public domain">
                  <a:extLst>
                    <a:ext uri="{FF2B5EF4-FFF2-40B4-BE49-F238E27FC236}">
                      <a16:creationId xmlns:a16="http://schemas.microsoft.com/office/drawing/2014/main" id="{64E43F44-CE4A-F816-406C-229160AED90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5187544" y="3155957"/>
                  <a:ext cx="477952" cy="800602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sp>
            <p:nvSpPr>
              <p:cNvPr id="1066" name="TextBox 1065">
                <a:extLst>
                  <a:ext uri="{FF2B5EF4-FFF2-40B4-BE49-F238E27FC236}">
                    <a16:creationId xmlns:a16="http://schemas.microsoft.com/office/drawing/2014/main" id="{EEADD08D-51BB-C0F1-4921-F54C822CD477}"/>
                  </a:ext>
                </a:extLst>
              </p:cNvPr>
              <p:cNvSpPr txBox="1"/>
              <p:nvPr/>
            </p:nvSpPr>
            <p:spPr>
              <a:xfrm>
                <a:off x="5409018" y="3050249"/>
                <a:ext cx="354584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Ice</a:t>
                </a:r>
              </a:p>
            </p:txBody>
          </p:sp>
        </p:grpSp>
        <p:grpSp>
          <p:nvGrpSpPr>
            <p:cNvPr id="1087" name="Group 1086">
              <a:extLst>
                <a:ext uri="{FF2B5EF4-FFF2-40B4-BE49-F238E27FC236}">
                  <a16:creationId xmlns:a16="http://schemas.microsoft.com/office/drawing/2014/main" id="{5384AF58-87FC-D7F9-F578-4D05C6A43BA4}"/>
                </a:ext>
              </a:extLst>
            </p:cNvPr>
            <p:cNvGrpSpPr/>
            <p:nvPr/>
          </p:nvGrpSpPr>
          <p:grpSpPr>
            <a:xfrm>
              <a:off x="6180397" y="2226222"/>
              <a:ext cx="973010" cy="918909"/>
              <a:chOff x="5409018" y="1931001"/>
              <a:chExt cx="973010" cy="918909"/>
            </a:xfrm>
          </p:grpSpPr>
          <p:pic>
            <p:nvPicPr>
              <p:cNvPr id="1038" name="Picture 6" descr="Silica Gel orange 3 - 5mm, 1 x10 Kg">
                <a:extLst>
                  <a:ext uri="{FF2B5EF4-FFF2-40B4-BE49-F238E27FC236}">
                    <a16:creationId xmlns:a16="http://schemas.microsoft.com/office/drawing/2014/main" id="{9EFF2E56-1E42-BA74-7959-10B47297EA8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9">
                <a:extLst>
                  <a:ext uri="{BEBA8EAE-BF5A-486C-A8C5-ECC9F3942E4B}">
                    <a14:imgProps xmlns:a14="http://schemas.microsoft.com/office/drawing/2010/main">
                      <a14:imgLayer r:embed="rId10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87512" y="2211181"/>
                <a:ext cx="894516" cy="63872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1042" name="Group 1041">
                <a:extLst>
                  <a:ext uri="{FF2B5EF4-FFF2-40B4-BE49-F238E27FC236}">
                    <a16:creationId xmlns:a16="http://schemas.microsoft.com/office/drawing/2014/main" id="{418B8B77-87BB-B23D-A739-FD92D3BC0E95}"/>
                  </a:ext>
                </a:extLst>
              </p:cNvPr>
              <p:cNvGrpSpPr/>
              <p:nvPr/>
            </p:nvGrpSpPr>
            <p:grpSpPr>
              <a:xfrm>
                <a:off x="5448396" y="1931001"/>
                <a:ext cx="477952" cy="800602"/>
                <a:chOff x="5187544" y="3155957"/>
                <a:chExt cx="477952" cy="800602"/>
              </a:xfrm>
            </p:grpSpPr>
            <p:sp>
              <p:nvSpPr>
                <p:cNvPr id="1043" name="Freeform 1042">
                  <a:extLst>
                    <a:ext uri="{FF2B5EF4-FFF2-40B4-BE49-F238E27FC236}">
                      <a16:creationId xmlns:a16="http://schemas.microsoft.com/office/drawing/2014/main" id="{81B8E3BA-ED2A-951D-83CA-451A04DACED9}"/>
                    </a:ext>
                  </a:extLst>
                </p:cNvPr>
                <p:cNvSpPr/>
                <p:nvPr/>
              </p:nvSpPr>
              <p:spPr>
                <a:xfrm>
                  <a:off x="5462956" y="3330368"/>
                  <a:ext cx="186764" cy="621424"/>
                </a:xfrm>
                <a:custGeom>
                  <a:avLst/>
                  <a:gdLst>
                    <a:gd name="connsiteX0" fmla="*/ 12139 w 186764"/>
                    <a:gd name="connsiteY0" fmla="*/ 24459 h 621424"/>
                    <a:gd name="connsiteX1" fmla="*/ 186764 w 186764"/>
                    <a:gd name="connsiteY1" fmla="*/ 24459 h 621424"/>
                    <a:gd name="connsiteX2" fmla="*/ 183589 w 186764"/>
                    <a:gd name="connsiteY2" fmla="*/ 351484 h 621424"/>
                    <a:gd name="connsiteX3" fmla="*/ 123264 w 186764"/>
                    <a:gd name="connsiteY3" fmla="*/ 602309 h 621424"/>
                    <a:gd name="connsiteX4" fmla="*/ 101039 w 186764"/>
                    <a:gd name="connsiteY4" fmla="*/ 621359 h 621424"/>
                    <a:gd name="connsiteX5" fmla="*/ 91514 w 186764"/>
                    <a:gd name="connsiteY5" fmla="*/ 602309 h 621424"/>
                    <a:gd name="connsiteX6" fmla="*/ 78814 w 186764"/>
                    <a:gd name="connsiteY6" fmla="*/ 583259 h 621424"/>
                    <a:gd name="connsiteX7" fmla="*/ 75639 w 186764"/>
                    <a:gd name="connsiteY7" fmla="*/ 573734 h 621424"/>
                    <a:gd name="connsiteX8" fmla="*/ 15314 w 186764"/>
                    <a:gd name="connsiteY8" fmla="*/ 354659 h 621424"/>
                    <a:gd name="connsiteX9" fmla="*/ 12139 w 186764"/>
                    <a:gd name="connsiteY9" fmla="*/ 24459 h 6214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86764" h="621424">
                      <a:moveTo>
                        <a:pt x="12139" y="24459"/>
                      </a:moveTo>
                      <a:cubicBezTo>
                        <a:pt x="40714" y="-30574"/>
                        <a:pt x="128556" y="24459"/>
                        <a:pt x="186764" y="24459"/>
                      </a:cubicBezTo>
                      <a:cubicBezTo>
                        <a:pt x="185706" y="133467"/>
                        <a:pt x="184647" y="242476"/>
                        <a:pt x="183589" y="351484"/>
                      </a:cubicBezTo>
                      <a:lnTo>
                        <a:pt x="123264" y="602309"/>
                      </a:lnTo>
                      <a:cubicBezTo>
                        <a:pt x="115856" y="608659"/>
                        <a:pt x="110296" y="618273"/>
                        <a:pt x="101039" y="621359"/>
                      </a:cubicBezTo>
                      <a:cubicBezTo>
                        <a:pt x="97075" y="622680"/>
                        <a:pt x="92175" y="603499"/>
                        <a:pt x="91514" y="602309"/>
                      </a:cubicBezTo>
                      <a:cubicBezTo>
                        <a:pt x="87808" y="595638"/>
                        <a:pt x="81227" y="590499"/>
                        <a:pt x="78814" y="583259"/>
                      </a:cubicBezTo>
                      <a:lnTo>
                        <a:pt x="75639" y="573734"/>
                      </a:lnTo>
                      <a:lnTo>
                        <a:pt x="15314" y="354659"/>
                      </a:lnTo>
                      <a:cubicBezTo>
                        <a:pt x="14256" y="253059"/>
                        <a:pt x="-16436" y="79492"/>
                        <a:pt x="12139" y="24459"/>
                      </a:cubicBezTo>
                      <a:close/>
                    </a:path>
                  </a:pathLst>
                </a:custGeom>
                <a:solidFill>
                  <a:schemeClr val="bg1">
                    <a:alpha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1044" name="Picture 2" descr="Eppendorf Tube Clip Art at Clker.com - vector clip art online, royalty free  &amp; public domain">
                  <a:extLst>
                    <a:ext uri="{FF2B5EF4-FFF2-40B4-BE49-F238E27FC236}">
                      <a16:creationId xmlns:a16="http://schemas.microsoft.com/office/drawing/2014/main" id="{46D9579C-ED34-442C-30BD-000C035CF463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5187544" y="3155957"/>
                  <a:ext cx="477952" cy="800602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sp>
            <p:nvSpPr>
              <p:cNvPr id="1067" name="TextBox 1066">
                <a:extLst>
                  <a:ext uri="{FF2B5EF4-FFF2-40B4-BE49-F238E27FC236}">
                    <a16:creationId xmlns:a16="http://schemas.microsoft.com/office/drawing/2014/main" id="{6E9F17D1-72C4-DD24-9C41-870E47A8E4E3}"/>
                  </a:ext>
                </a:extLst>
              </p:cNvPr>
              <p:cNvSpPr txBox="1"/>
              <p:nvPr/>
            </p:nvSpPr>
            <p:spPr>
              <a:xfrm>
                <a:off x="5409018" y="2173711"/>
                <a:ext cx="385042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Dry</a:t>
                </a:r>
              </a:p>
            </p:txBody>
          </p:sp>
        </p:grpSp>
        <p:grpSp>
          <p:nvGrpSpPr>
            <p:cNvPr id="1090" name="Group 1089">
              <a:extLst>
                <a:ext uri="{FF2B5EF4-FFF2-40B4-BE49-F238E27FC236}">
                  <a16:creationId xmlns:a16="http://schemas.microsoft.com/office/drawing/2014/main" id="{EB74155C-4ECF-D053-5FAD-BB4C2CEE776D}"/>
                </a:ext>
              </a:extLst>
            </p:cNvPr>
            <p:cNvGrpSpPr/>
            <p:nvPr/>
          </p:nvGrpSpPr>
          <p:grpSpPr>
            <a:xfrm>
              <a:off x="5749605" y="1421986"/>
              <a:ext cx="1079735" cy="800602"/>
              <a:chOff x="5771505" y="1306218"/>
              <a:chExt cx="1079735" cy="800602"/>
            </a:xfrm>
          </p:grpSpPr>
          <p:grpSp>
            <p:nvGrpSpPr>
              <p:cNvPr id="1048" name="Group 1047">
                <a:extLst>
                  <a:ext uri="{FF2B5EF4-FFF2-40B4-BE49-F238E27FC236}">
                    <a16:creationId xmlns:a16="http://schemas.microsoft.com/office/drawing/2014/main" id="{F2332FB4-DBA1-0D41-CB10-1AF4A320B420}"/>
                  </a:ext>
                </a:extLst>
              </p:cNvPr>
              <p:cNvGrpSpPr/>
              <p:nvPr/>
            </p:nvGrpSpPr>
            <p:grpSpPr>
              <a:xfrm>
                <a:off x="5771505" y="1306218"/>
                <a:ext cx="477952" cy="800602"/>
                <a:chOff x="5187544" y="3155957"/>
                <a:chExt cx="477952" cy="800602"/>
              </a:xfrm>
            </p:grpSpPr>
            <p:sp>
              <p:nvSpPr>
                <p:cNvPr id="1049" name="Freeform 1048">
                  <a:extLst>
                    <a:ext uri="{FF2B5EF4-FFF2-40B4-BE49-F238E27FC236}">
                      <a16:creationId xmlns:a16="http://schemas.microsoft.com/office/drawing/2014/main" id="{7228C380-18E9-FB1C-7E9B-ECF1A5B4923A}"/>
                    </a:ext>
                  </a:extLst>
                </p:cNvPr>
                <p:cNvSpPr/>
                <p:nvPr/>
              </p:nvSpPr>
              <p:spPr>
                <a:xfrm>
                  <a:off x="5462956" y="3330368"/>
                  <a:ext cx="186764" cy="621424"/>
                </a:xfrm>
                <a:custGeom>
                  <a:avLst/>
                  <a:gdLst>
                    <a:gd name="connsiteX0" fmla="*/ 12139 w 186764"/>
                    <a:gd name="connsiteY0" fmla="*/ 24459 h 621424"/>
                    <a:gd name="connsiteX1" fmla="*/ 186764 w 186764"/>
                    <a:gd name="connsiteY1" fmla="*/ 24459 h 621424"/>
                    <a:gd name="connsiteX2" fmla="*/ 183589 w 186764"/>
                    <a:gd name="connsiteY2" fmla="*/ 351484 h 621424"/>
                    <a:gd name="connsiteX3" fmla="*/ 123264 w 186764"/>
                    <a:gd name="connsiteY3" fmla="*/ 602309 h 621424"/>
                    <a:gd name="connsiteX4" fmla="*/ 101039 w 186764"/>
                    <a:gd name="connsiteY4" fmla="*/ 621359 h 621424"/>
                    <a:gd name="connsiteX5" fmla="*/ 91514 w 186764"/>
                    <a:gd name="connsiteY5" fmla="*/ 602309 h 621424"/>
                    <a:gd name="connsiteX6" fmla="*/ 78814 w 186764"/>
                    <a:gd name="connsiteY6" fmla="*/ 583259 h 621424"/>
                    <a:gd name="connsiteX7" fmla="*/ 75639 w 186764"/>
                    <a:gd name="connsiteY7" fmla="*/ 573734 h 621424"/>
                    <a:gd name="connsiteX8" fmla="*/ 15314 w 186764"/>
                    <a:gd name="connsiteY8" fmla="*/ 354659 h 621424"/>
                    <a:gd name="connsiteX9" fmla="*/ 12139 w 186764"/>
                    <a:gd name="connsiteY9" fmla="*/ 24459 h 6214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86764" h="621424">
                      <a:moveTo>
                        <a:pt x="12139" y="24459"/>
                      </a:moveTo>
                      <a:cubicBezTo>
                        <a:pt x="40714" y="-30574"/>
                        <a:pt x="128556" y="24459"/>
                        <a:pt x="186764" y="24459"/>
                      </a:cubicBezTo>
                      <a:cubicBezTo>
                        <a:pt x="185706" y="133467"/>
                        <a:pt x="184647" y="242476"/>
                        <a:pt x="183589" y="351484"/>
                      </a:cubicBezTo>
                      <a:lnTo>
                        <a:pt x="123264" y="602309"/>
                      </a:lnTo>
                      <a:cubicBezTo>
                        <a:pt x="115856" y="608659"/>
                        <a:pt x="110296" y="618273"/>
                        <a:pt x="101039" y="621359"/>
                      </a:cubicBezTo>
                      <a:cubicBezTo>
                        <a:pt x="97075" y="622680"/>
                        <a:pt x="92175" y="603499"/>
                        <a:pt x="91514" y="602309"/>
                      </a:cubicBezTo>
                      <a:cubicBezTo>
                        <a:pt x="87808" y="595638"/>
                        <a:pt x="81227" y="590499"/>
                        <a:pt x="78814" y="583259"/>
                      </a:cubicBezTo>
                      <a:lnTo>
                        <a:pt x="75639" y="573734"/>
                      </a:lnTo>
                      <a:lnTo>
                        <a:pt x="15314" y="354659"/>
                      </a:lnTo>
                      <a:cubicBezTo>
                        <a:pt x="14256" y="253059"/>
                        <a:pt x="-16436" y="79492"/>
                        <a:pt x="12139" y="24459"/>
                      </a:cubicBezTo>
                      <a:close/>
                    </a:path>
                  </a:pathLst>
                </a:custGeom>
                <a:solidFill>
                  <a:schemeClr val="bg1">
                    <a:alpha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1050" name="Picture 2" descr="Eppendorf Tube Clip Art at Clker.com - vector clip art online, royalty free  &amp; public domain">
                  <a:extLst>
                    <a:ext uri="{FF2B5EF4-FFF2-40B4-BE49-F238E27FC236}">
                      <a16:creationId xmlns:a16="http://schemas.microsoft.com/office/drawing/2014/main" id="{5502BB72-C5DD-0D8C-52AB-2D684332564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5187544" y="3155957"/>
                  <a:ext cx="477952" cy="800602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sp>
            <p:nvSpPr>
              <p:cNvPr id="1068" name="TextBox 1067">
                <a:extLst>
                  <a:ext uri="{FF2B5EF4-FFF2-40B4-BE49-F238E27FC236}">
                    <a16:creationId xmlns:a16="http://schemas.microsoft.com/office/drawing/2014/main" id="{8BA9B92C-F76B-13F6-9370-F958D92A4032}"/>
                  </a:ext>
                </a:extLst>
              </p:cNvPr>
              <p:cNvSpPr txBox="1"/>
              <p:nvPr/>
            </p:nvSpPr>
            <p:spPr>
              <a:xfrm>
                <a:off x="6198497" y="1522331"/>
                <a:ext cx="652743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Ambient</a:t>
                </a:r>
              </a:p>
            </p:txBody>
          </p:sp>
        </p:grpSp>
        <p:sp>
          <p:nvSpPr>
            <p:cNvPr id="1086" name="Rectangle 1085">
              <a:extLst>
                <a:ext uri="{FF2B5EF4-FFF2-40B4-BE49-F238E27FC236}">
                  <a16:creationId xmlns:a16="http://schemas.microsoft.com/office/drawing/2014/main" id="{7848C067-AA34-7C6D-A060-4D24122FEF8E}"/>
                </a:ext>
              </a:extLst>
            </p:cNvPr>
            <p:cNvSpPr/>
            <p:nvPr/>
          </p:nvSpPr>
          <p:spPr>
            <a:xfrm>
              <a:off x="5197329" y="1343669"/>
              <a:ext cx="1893756" cy="1921527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97" name="Group 1096">
            <a:extLst>
              <a:ext uri="{FF2B5EF4-FFF2-40B4-BE49-F238E27FC236}">
                <a16:creationId xmlns:a16="http://schemas.microsoft.com/office/drawing/2014/main" id="{769BE834-AC12-0CDA-5C95-E012CD21BD6D}"/>
              </a:ext>
            </a:extLst>
          </p:cNvPr>
          <p:cNvGrpSpPr/>
          <p:nvPr/>
        </p:nvGrpSpPr>
        <p:grpSpPr>
          <a:xfrm>
            <a:off x="8092088" y="1416545"/>
            <a:ext cx="1342402" cy="1269021"/>
            <a:chOff x="7548819" y="1431561"/>
            <a:chExt cx="1594713" cy="1507539"/>
          </a:xfrm>
        </p:grpSpPr>
        <p:grpSp>
          <p:nvGrpSpPr>
            <p:cNvPr id="1064" name="Group 1063">
              <a:extLst>
                <a:ext uri="{FF2B5EF4-FFF2-40B4-BE49-F238E27FC236}">
                  <a16:creationId xmlns:a16="http://schemas.microsoft.com/office/drawing/2014/main" id="{13F0DD29-B3C2-3BB6-35C3-45876FC4DE49}"/>
                </a:ext>
              </a:extLst>
            </p:cNvPr>
            <p:cNvGrpSpPr/>
            <p:nvPr/>
          </p:nvGrpSpPr>
          <p:grpSpPr>
            <a:xfrm>
              <a:off x="7894951" y="1533236"/>
              <a:ext cx="477952" cy="800602"/>
              <a:chOff x="6901443" y="1576062"/>
              <a:chExt cx="477952" cy="800602"/>
            </a:xfrm>
          </p:grpSpPr>
          <p:sp>
            <p:nvSpPr>
              <p:cNvPr id="1058" name="Freeform 1057">
                <a:extLst>
                  <a:ext uri="{FF2B5EF4-FFF2-40B4-BE49-F238E27FC236}">
                    <a16:creationId xmlns:a16="http://schemas.microsoft.com/office/drawing/2014/main" id="{6DA11463-61FD-CCC2-6BF0-E3FF12235DEE}"/>
                  </a:ext>
                </a:extLst>
              </p:cNvPr>
              <p:cNvSpPr/>
              <p:nvPr/>
            </p:nvSpPr>
            <p:spPr>
              <a:xfrm>
                <a:off x="7176855" y="1750473"/>
                <a:ext cx="186764" cy="621424"/>
              </a:xfrm>
              <a:custGeom>
                <a:avLst/>
                <a:gdLst>
                  <a:gd name="connsiteX0" fmla="*/ 12139 w 186764"/>
                  <a:gd name="connsiteY0" fmla="*/ 24459 h 621424"/>
                  <a:gd name="connsiteX1" fmla="*/ 186764 w 186764"/>
                  <a:gd name="connsiteY1" fmla="*/ 24459 h 621424"/>
                  <a:gd name="connsiteX2" fmla="*/ 183589 w 186764"/>
                  <a:gd name="connsiteY2" fmla="*/ 351484 h 621424"/>
                  <a:gd name="connsiteX3" fmla="*/ 123264 w 186764"/>
                  <a:gd name="connsiteY3" fmla="*/ 602309 h 621424"/>
                  <a:gd name="connsiteX4" fmla="*/ 101039 w 186764"/>
                  <a:gd name="connsiteY4" fmla="*/ 621359 h 621424"/>
                  <a:gd name="connsiteX5" fmla="*/ 91514 w 186764"/>
                  <a:gd name="connsiteY5" fmla="*/ 602309 h 621424"/>
                  <a:gd name="connsiteX6" fmla="*/ 78814 w 186764"/>
                  <a:gd name="connsiteY6" fmla="*/ 583259 h 621424"/>
                  <a:gd name="connsiteX7" fmla="*/ 75639 w 186764"/>
                  <a:gd name="connsiteY7" fmla="*/ 573734 h 621424"/>
                  <a:gd name="connsiteX8" fmla="*/ 15314 w 186764"/>
                  <a:gd name="connsiteY8" fmla="*/ 354659 h 621424"/>
                  <a:gd name="connsiteX9" fmla="*/ 12139 w 186764"/>
                  <a:gd name="connsiteY9" fmla="*/ 24459 h 6214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6764" h="621424">
                    <a:moveTo>
                      <a:pt x="12139" y="24459"/>
                    </a:moveTo>
                    <a:cubicBezTo>
                      <a:pt x="40714" y="-30574"/>
                      <a:pt x="128556" y="24459"/>
                      <a:pt x="186764" y="24459"/>
                    </a:cubicBezTo>
                    <a:cubicBezTo>
                      <a:pt x="185706" y="133467"/>
                      <a:pt x="184647" y="242476"/>
                      <a:pt x="183589" y="351484"/>
                    </a:cubicBezTo>
                    <a:lnTo>
                      <a:pt x="123264" y="602309"/>
                    </a:lnTo>
                    <a:cubicBezTo>
                      <a:pt x="115856" y="608659"/>
                      <a:pt x="110296" y="618273"/>
                      <a:pt x="101039" y="621359"/>
                    </a:cubicBezTo>
                    <a:cubicBezTo>
                      <a:pt x="97075" y="622680"/>
                      <a:pt x="92175" y="603499"/>
                      <a:pt x="91514" y="602309"/>
                    </a:cubicBezTo>
                    <a:cubicBezTo>
                      <a:pt x="87808" y="595638"/>
                      <a:pt x="81227" y="590499"/>
                      <a:pt x="78814" y="583259"/>
                    </a:cubicBezTo>
                    <a:lnTo>
                      <a:pt x="75639" y="573734"/>
                    </a:lnTo>
                    <a:lnTo>
                      <a:pt x="15314" y="354659"/>
                    </a:lnTo>
                    <a:cubicBezTo>
                      <a:pt x="14256" y="253059"/>
                      <a:pt x="-16436" y="79492"/>
                      <a:pt x="12139" y="24459"/>
                    </a:cubicBezTo>
                    <a:close/>
                  </a:path>
                </a:pathLst>
              </a:custGeom>
              <a:solidFill>
                <a:srgbClr val="00B05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059" name="Picture 2" descr="Eppendorf Tube Clip Art at Clker.com - vector clip art online, royalty free  &amp; public domain">
                <a:extLst>
                  <a:ext uri="{FF2B5EF4-FFF2-40B4-BE49-F238E27FC236}">
                    <a16:creationId xmlns:a16="http://schemas.microsoft.com/office/drawing/2014/main" id="{433440AA-A7CA-6DB8-C56E-192A086DE48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901443" y="1576062"/>
                <a:ext cx="477952" cy="80060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065" name="Group 1064">
              <a:extLst>
                <a:ext uri="{FF2B5EF4-FFF2-40B4-BE49-F238E27FC236}">
                  <a16:creationId xmlns:a16="http://schemas.microsoft.com/office/drawing/2014/main" id="{80F5296E-0AA8-9C33-1B62-37D4F4B0A88F}"/>
                </a:ext>
              </a:extLst>
            </p:cNvPr>
            <p:cNvGrpSpPr/>
            <p:nvPr/>
          </p:nvGrpSpPr>
          <p:grpSpPr>
            <a:xfrm>
              <a:off x="8478889" y="1996862"/>
              <a:ext cx="477952" cy="800602"/>
              <a:chOff x="6923745" y="2368062"/>
              <a:chExt cx="477952" cy="800602"/>
            </a:xfrm>
          </p:grpSpPr>
          <p:sp>
            <p:nvSpPr>
              <p:cNvPr id="1061" name="Freeform 1060">
                <a:extLst>
                  <a:ext uri="{FF2B5EF4-FFF2-40B4-BE49-F238E27FC236}">
                    <a16:creationId xmlns:a16="http://schemas.microsoft.com/office/drawing/2014/main" id="{A6945F18-65BC-7E66-70FF-6C3AA1829896}"/>
                  </a:ext>
                </a:extLst>
              </p:cNvPr>
              <p:cNvSpPr/>
              <p:nvPr/>
            </p:nvSpPr>
            <p:spPr>
              <a:xfrm>
                <a:off x="7199157" y="2542473"/>
                <a:ext cx="186764" cy="621424"/>
              </a:xfrm>
              <a:custGeom>
                <a:avLst/>
                <a:gdLst>
                  <a:gd name="connsiteX0" fmla="*/ 12139 w 186764"/>
                  <a:gd name="connsiteY0" fmla="*/ 24459 h 621424"/>
                  <a:gd name="connsiteX1" fmla="*/ 186764 w 186764"/>
                  <a:gd name="connsiteY1" fmla="*/ 24459 h 621424"/>
                  <a:gd name="connsiteX2" fmla="*/ 183589 w 186764"/>
                  <a:gd name="connsiteY2" fmla="*/ 351484 h 621424"/>
                  <a:gd name="connsiteX3" fmla="*/ 123264 w 186764"/>
                  <a:gd name="connsiteY3" fmla="*/ 602309 h 621424"/>
                  <a:gd name="connsiteX4" fmla="*/ 101039 w 186764"/>
                  <a:gd name="connsiteY4" fmla="*/ 621359 h 621424"/>
                  <a:gd name="connsiteX5" fmla="*/ 91514 w 186764"/>
                  <a:gd name="connsiteY5" fmla="*/ 602309 h 621424"/>
                  <a:gd name="connsiteX6" fmla="*/ 78814 w 186764"/>
                  <a:gd name="connsiteY6" fmla="*/ 583259 h 621424"/>
                  <a:gd name="connsiteX7" fmla="*/ 75639 w 186764"/>
                  <a:gd name="connsiteY7" fmla="*/ 573734 h 621424"/>
                  <a:gd name="connsiteX8" fmla="*/ 15314 w 186764"/>
                  <a:gd name="connsiteY8" fmla="*/ 354659 h 621424"/>
                  <a:gd name="connsiteX9" fmla="*/ 12139 w 186764"/>
                  <a:gd name="connsiteY9" fmla="*/ 24459 h 6214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6764" h="621424">
                    <a:moveTo>
                      <a:pt x="12139" y="24459"/>
                    </a:moveTo>
                    <a:cubicBezTo>
                      <a:pt x="40714" y="-30574"/>
                      <a:pt x="128556" y="24459"/>
                      <a:pt x="186764" y="24459"/>
                    </a:cubicBezTo>
                    <a:cubicBezTo>
                      <a:pt x="185706" y="133467"/>
                      <a:pt x="184647" y="242476"/>
                      <a:pt x="183589" y="351484"/>
                    </a:cubicBezTo>
                    <a:lnTo>
                      <a:pt x="123264" y="602309"/>
                    </a:lnTo>
                    <a:cubicBezTo>
                      <a:pt x="115856" y="608659"/>
                      <a:pt x="110296" y="618273"/>
                      <a:pt x="101039" y="621359"/>
                    </a:cubicBezTo>
                    <a:cubicBezTo>
                      <a:pt x="97075" y="622680"/>
                      <a:pt x="92175" y="603499"/>
                      <a:pt x="91514" y="602309"/>
                    </a:cubicBezTo>
                    <a:cubicBezTo>
                      <a:pt x="87808" y="595638"/>
                      <a:pt x="81227" y="590499"/>
                      <a:pt x="78814" y="583259"/>
                    </a:cubicBezTo>
                    <a:lnTo>
                      <a:pt x="75639" y="573734"/>
                    </a:lnTo>
                    <a:lnTo>
                      <a:pt x="15314" y="354659"/>
                    </a:lnTo>
                    <a:cubicBezTo>
                      <a:pt x="14256" y="253059"/>
                      <a:pt x="-16436" y="79492"/>
                      <a:pt x="12139" y="24459"/>
                    </a:cubicBezTo>
                    <a:close/>
                  </a:path>
                </a:pathLst>
              </a:custGeom>
              <a:solidFill>
                <a:srgbClr val="00B050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062" name="Picture 2" descr="Eppendorf Tube Clip Art at Clker.com - vector clip art online, royalty free  &amp; public domain">
                <a:extLst>
                  <a:ext uri="{FF2B5EF4-FFF2-40B4-BE49-F238E27FC236}">
                    <a16:creationId xmlns:a16="http://schemas.microsoft.com/office/drawing/2014/main" id="{207ACB17-7677-3CEF-A1A4-46FA0408D5C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923745" y="2368062"/>
                <a:ext cx="477952" cy="80060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069" name="TextBox 1068">
              <a:extLst>
                <a:ext uri="{FF2B5EF4-FFF2-40B4-BE49-F238E27FC236}">
                  <a16:creationId xmlns:a16="http://schemas.microsoft.com/office/drawing/2014/main" id="{B6B8F8B6-91C3-ADCE-8C2A-6AD54BCF940D}"/>
                </a:ext>
              </a:extLst>
            </p:cNvPr>
            <p:cNvSpPr txBox="1"/>
            <p:nvPr/>
          </p:nvSpPr>
          <p:spPr>
            <a:xfrm>
              <a:off x="8177387" y="2584764"/>
              <a:ext cx="58221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Diluted</a:t>
              </a:r>
            </a:p>
          </p:txBody>
        </p:sp>
        <p:sp>
          <p:nvSpPr>
            <p:cNvPr id="1070" name="TextBox 1069">
              <a:extLst>
                <a:ext uri="{FF2B5EF4-FFF2-40B4-BE49-F238E27FC236}">
                  <a16:creationId xmlns:a16="http://schemas.microsoft.com/office/drawing/2014/main" id="{1ABB7D74-3F71-8852-A251-2301935FB50E}"/>
                </a:ext>
              </a:extLst>
            </p:cNvPr>
            <p:cNvSpPr txBox="1"/>
            <p:nvPr/>
          </p:nvSpPr>
          <p:spPr>
            <a:xfrm>
              <a:off x="7548819" y="2098654"/>
              <a:ext cx="61747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Purified</a:t>
              </a:r>
            </a:p>
          </p:txBody>
        </p:sp>
        <p:sp>
          <p:nvSpPr>
            <p:cNvPr id="1091" name="Rectangle 1090">
              <a:extLst>
                <a:ext uri="{FF2B5EF4-FFF2-40B4-BE49-F238E27FC236}">
                  <a16:creationId xmlns:a16="http://schemas.microsoft.com/office/drawing/2014/main" id="{6C55B1BD-33FA-617C-2F51-B09767A24CE6}"/>
                </a:ext>
              </a:extLst>
            </p:cNvPr>
            <p:cNvSpPr/>
            <p:nvPr/>
          </p:nvSpPr>
          <p:spPr>
            <a:xfrm>
              <a:off x="7577772" y="1431561"/>
              <a:ext cx="1565760" cy="1507539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93" name="Right Arrow 1092">
            <a:extLst>
              <a:ext uri="{FF2B5EF4-FFF2-40B4-BE49-F238E27FC236}">
                <a16:creationId xmlns:a16="http://schemas.microsoft.com/office/drawing/2014/main" id="{ADBE362E-957E-F3E2-1CB6-B93000E4E141}"/>
              </a:ext>
            </a:extLst>
          </p:cNvPr>
          <p:cNvSpPr/>
          <p:nvPr/>
        </p:nvSpPr>
        <p:spPr>
          <a:xfrm rot="20389752">
            <a:off x="3245201" y="2009665"/>
            <a:ext cx="594346" cy="306610"/>
          </a:xfrm>
          <a:prstGeom prst="rightArrow">
            <a:avLst>
              <a:gd name="adj1" fmla="val 32419"/>
              <a:gd name="adj2" fmla="val 50000"/>
            </a:avLst>
          </a:prstGeom>
          <a:solidFill>
            <a:schemeClr val="bg2">
              <a:lumMod val="90000"/>
            </a:schemeClr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6" name="Right Arrow 1095">
            <a:extLst>
              <a:ext uri="{FF2B5EF4-FFF2-40B4-BE49-F238E27FC236}">
                <a16:creationId xmlns:a16="http://schemas.microsoft.com/office/drawing/2014/main" id="{21C4C7EF-0269-FC3E-3129-9BE5AE3E329E}"/>
              </a:ext>
            </a:extLst>
          </p:cNvPr>
          <p:cNvSpPr/>
          <p:nvPr/>
        </p:nvSpPr>
        <p:spPr>
          <a:xfrm>
            <a:off x="7572979" y="1796422"/>
            <a:ext cx="478588" cy="306610"/>
          </a:xfrm>
          <a:prstGeom prst="rightArrow">
            <a:avLst>
              <a:gd name="adj1" fmla="val 32419"/>
              <a:gd name="adj2" fmla="val 50000"/>
            </a:avLst>
          </a:prstGeom>
          <a:solidFill>
            <a:schemeClr val="bg2">
              <a:lumMod val="90000"/>
            </a:schemeClr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8" name="Right Arrow 1097">
            <a:extLst>
              <a:ext uri="{FF2B5EF4-FFF2-40B4-BE49-F238E27FC236}">
                <a16:creationId xmlns:a16="http://schemas.microsoft.com/office/drawing/2014/main" id="{F2872A31-B866-E45C-E865-C027E2F10113}"/>
              </a:ext>
            </a:extLst>
          </p:cNvPr>
          <p:cNvSpPr/>
          <p:nvPr/>
        </p:nvSpPr>
        <p:spPr>
          <a:xfrm rot="2027235">
            <a:off x="3238634" y="4251049"/>
            <a:ext cx="594346" cy="306610"/>
          </a:xfrm>
          <a:prstGeom prst="rightArrow">
            <a:avLst>
              <a:gd name="adj1" fmla="val 32419"/>
              <a:gd name="adj2" fmla="val 50000"/>
            </a:avLst>
          </a:prstGeom>
          <a:solidFill>
            <a:schemeClr val="bg2">
              <a:lumMod val="90000"/>
            </a:schemeClr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9" name="Right Arrow 1098">
            <a:extLst>
              <a:ext uri="{FF2B5EF4-FFF2-40B4-BE49-F238E27FC236}">
                <a16:creationId xmlns:a16="http://schemas.microsoft.com/office/drawing/2014/main" id="{47567380-2437-6FB6-3F6B-AA4612F0E572}"/>
              </a:ext>
            </a:extLst>
          </p:cNvPr>
          <p:cNvSpPr/>
          <p:nvPr/>
        </p:nvSpPr>
        <p:spPr>
          <a:xfrm>
            <a:off x="5951711" y="4872624"/>
            <a:ext cx="478588" cy="306610"/>
          </a:xfrm>
          <a:prstGeom prst="rightArrow">
            <a:avLst>
              <a:gd name="adj1" fmla="val 32419"/>
              <a:gd name="adj2" fmla="val 50000"/>
            </a:avLst>
          </a:prstGeom>
          <a:solidFill>
            <a:schemeClr val="bg2">
              <a:lumMod val="90000"/>
            </a:schemeClr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101" name="Table 1100">
            <a:extLst>
              <a:ext uri="{FF2B5EF4-FFF2-40B4-BE49-F238E27FC236}">
                <a16:creationId xmlns:a16="http://schemas.microsoft.com/office/drawing/2014/main" id="{5085FB62-B5FF-24D7-D3F2-9354431877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0084844"/>
              </p:ext>
            </p:extLst>
          </p:nvPr>
        </p:nvGraphicFramePr>
        <p:xfrm>
          <a:off x="6502979" y="4187004"/>
          <a:ext cx="1673547" cy="106680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557849">
                  <a:extLst>
                    <a:ext uri="{9D8B030D-6E8A-4147-A177-3AD203B41FA5}">
                      <a16:colId xmlns:a16="http://schemas.microsoft.com/office/drawing/2014/main" val="3101693714"/>
                    </a:ext>
                  </a:extLst>
                </a:gridCol>
                <a:gridCol w="557849">
                  <a:extLst>
                    <a:ext uri="{9D8B030D-6E8A-4147-A177-3AD203B41FA5}">
                      <a16:colId xmlns:a16="http://schemas.microsoft.com/office/drawing/2014/main" val="2455654306"/>
                    </a:ext>
                  </a:extLst>
                </a:gridCol>
                <a:gridCol w="557849">
                  <a:extLst>
                    <a:ext uri="{9D8B030D-6E8A-4147-A177-3AD203B41FA5}">
                      <a16:colId xmlns:a16="http://schemas.microsoft.com/office/drawing/2014/main" val="335206945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7666458"/>
                  </a:ext>
                </a:extLst>
              </a:tr>
              <a:tr h="195230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6202293"/>
                  </a:ext>
                </a:extLst>
              </a:tr>
              <a:tr h="195230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665861"/>
                  </a:ext>
                </a:extLst>
              </a:tr>
              <a:tr h="195230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8432300"/>
                  </a:ext>
                </a:extLst>
              </a:tr>
              <a:tr h="195230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303607"/>
                  </a:ext>
                </a:extLst>
              </a:tr>
            </a:tbl>
          </a:graphicData>
        </a:graphic>
      </p:graphicFrame>
      <p:graphicFrame>
        <p:nvGraphicFramePr>
          <p:cNvPr id="1102" name="Table 1101">
            <a:extLst>
              <a:ext uri="{FF2B5EF4-FFF2-40B4-BE49-F238E27FC236}">
                <a16:creationId xmlns:a16="http://schemas.microsoft.com/office/drawing/2014/main" id="{3EAF3645-0FB7-947B-205B-284263225E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1100982"/>
              </p:ext>
            </p:extLst>
          </p:nvPr>
        </p:nvGraphicFramePr>
        <p:xfrm>
          <a:off x="6655379" y="4339404"/>
          <a:ext cx="1673547" cy="106680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557849">
                  <a:extLst>
                    <a:ext uri="{9D8B030D-6E8A-4147-A177-3AD203B41FA5}">
                      <a16:colId xmlns:a16="http://schemas.microsoft.com/office/drawing/2014/main" val="3101693714"/>
                    </a:ext>
                  </a:extLst>
                </a:gridCol>
                <a:gridCol w="557849">
                  <a:extLst>
                    <a:ext uri="{9D8B030D-6E8A-4147-A177-3AD203B41FA5}">
                      <a16:colId xmlns:a16="http://schemas.microsoft.com/office/drawing/2014/main" val="2455654306"/>
                    </a:ext>
                  </a:extLst>
                </a:gridCol>
                <a:gridCol w="557849">
                  <a:extLst>
                    <a:ext uri="{9D8B030D-6E8A-4147-A177-3AD203B41FA5}">
                      <a16:colId xmlns:a16="http://schemas.microsoft.com/office/drawing/2014/main" val="335206945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7666458"/>
                  </a:ext>
                </a:extLst>
              </a:tr>
              <a:tr h="195230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6202293"/>
                  </a:ext>
                </a:extLst>
              </a:tr>
              <a:tr h="195230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665861"/>
                  </a:ext>
                </a:extLst>
              </a:tr>
              <a:tr h="195230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8432300"/>
                  </a:ext>
                </a:extLst>
              </a:tr>
              <a:tr h="195230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303607"/>
                  </a:ext>
                </a:extLst>
              </a:tr>
            </a:tbl>
          </a:graphicData>
        </a:graphic>
      </p:graphicFrame>
      <p:graphicFrame>
        <p:nvGraphicFramePr>
          <p:cNvPr id="1103" name="Table 1102">
            <a:extLst>
              <a:ext uri="{FF2B5EF4-FFF2-40B4-BE49-F238E27FC236}">
                <a16:creationId xmlns:a16="http://schemas.microsoft.com/office/drawing/2014/main" id="{6B634A17-E9BF-BA78-8B7C-C4BEE153D9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2660048"/>
              </p:ext>
            </p:extLst>
          </p:nvPr>
        </p:nvGraphicFramePr>
        <p:xfrm>
          <a:off x="6807779" y="4491804"/>
          <a:ext cx="1673547" cy="106680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557849">
                  <a:extLst>
                    <a:ext uri="{9D8B030D-6E8A-4147-A177-3AD203B41FA5}">
                      <a16:colId xmlns:a16="http://schemas.microsoft.com/office/drawing/2014/main" val="3101693714"/>
                    </a:ext>
                  </a:extLst>
                </a:gridCol>
                <a:gridCol w="557849">
                  <a:extLst>
                    <a:ext uri="{9D8B030D-6E8A-4147-A177-3AD203B41FA5}">
                      <a16:colId xmlns:a16="http://schemas.microsoft.com/office/drawing/2014/main" val="2455654306"/>
                    </a:ext>
                  </a:extLst>
                </a:gridCol>
                <a:gridCol w="557849">
                  <a:extLst>
                    <a:ext uri="{9D8B030D-6E8A-4147-A177-3AD203B41FA5}">
                      <a16:colId xmlns:a16="http://schemas.microsoft.com/office/drawing/2014/main" val="335206945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7666458"/>
                  </a:ext>
                </a:extLst>
              </a:tr>
              <a:tr h="195230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6202293"/>
                  </a:ext>
                </a:extLst>
              </a:tr>
              <a:tr h="195230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665861"/>
                  </a:ext>
                </a:extLst>
              </a:tr>
              <a:tr h="195230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8432300"/>
                  </a:ext>
                </a:extLst>
              </a:tr>
              <a:tr h="195230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303607"/>
                  </a:ext>
                </a:extLst>
              </a:tr>
            </a:tbl>
          </a:graphicData>
        </a:graphic>
      </p:graphicFrame>
      <p:graphicFrame>
        <p:nvGraphicFramePr>
          <p:cNvPr id="1104" name="Table 1103">
            <a:extLst>
              <a:ext uri="{FF2B5EF4-FFF2-40B4-BE49-F238E27FC236}">
                <a16:creationId xmlns:a16="http://schemas.microsoft.com/office/drawing/2014/main" id="{12AA8F87-BFD0-D961-DBE7-D4AFF26D17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1015801"/>
              </p:ext>
            </p:extLst>
          </p:nvPr>
        </p:nvGraphicFramePr>
        <p:xfrm>
          <a:off x="6960179" y="4644204"/>
          <a:ext cx="1673547" cy="106680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557849">
                  <a:extLst>
                    <a:ext uri="{9D8B030D-6E8A-4147-A177-3AD203B41FA5}">
                      <a16:colId xmlns:a16="http://schemas.microsoft.com/office/drawing/2014/main" val="3101693714"/>
                    </a:ext>
                  </a:extLst>
                </a:gridCol>
                <a:gridCol w="557849">
                  <a:extLst>
                    <a:ext uri="{9D8B030D-6E8A-4147-A177-3AD203B41FA5}">
                      <a16:colId xmlns:a16="http://schemas.microsoft.com/office/drawing/2014/main" val="2455654306"/>
                    </a:ext>
                  </a:extLst>
                </a:gridCol>
                <a:gridCol w="557849">
                  <a:extLst>
                    <a:ext uri="{9D8B030D-6E8A-4147-A177-3AD203B41FA5}">
                      <a16:colId xmlns:a16="http://schemas.microsoft.com/office/drawing/2014/main" val="335206945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7666458"/>
                  </a:ext>
                </a:extLst>
              </a:tr>
              <a:tr h="195230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6202293"/>
                  </a:ext>
                </a:extLst>
              </a:tr>
              <a:tr h="195230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665861"/>
                  </a:ext>
                </a:extLst>
              </a:tr>
              <a:tr h="195230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8432300"/>
                  </a:ext>
                </a:extLst>
              </a:tr>
              <a:tr h="195230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303607"/>
                  </a:ext>
                </a:extLst>
              </a:tr>
            </a:tbl>
          </a:graphicData>
        </a:graphic>
      </p:graphicFrame>
      <p:sp>
        <p:nvSpPr>
          <p:cNvPr id="1105" name="Right Arrow 1104">
            <a:extLst>
              <a:ext uri="{FF2B5EF4-FFF2-40B4-BE49-F238E27FC236}">
                <a16:creationId xmlns:a16="http://schemas.microsoft.com/office/drawing/2014/main" id="{A2055661-284A-7E17-EF95-CA238875AB49}"/>
              </a:ext>
            </a:extLst>
          </p:cNvPr>
          <p:cNvSpPr/>
          <p:nvPr/>
        </p:nvSpPr>
        <p:spPr>
          <a:xfrm rot="18898495">
            <a:off x="8751653" y="4409390"/>
            <a:ext cx="478588" cy="306610"/>
          </a:xfrm>
          <a:prstGeom prst="rightArrow">
            <a:avLst>
              <a:gd name="adj1" fmla="val 32419"/>
              <a:gd name="adj2" fmla="val 50000"/>
            </a:avLst>
          </a:prstGeom>
          <a:solidFill>
            <a:schemeClr val="bg2">
              <a:lumMod val="90000"/>
            </a:schemeClr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6" name="Right Arrow 1105">
            <a:extLst>
              <a:ext uri="{FF2B5EF4-FFF2-40B4-BE49-F238E27FC236}">
                <a16:creationId xmlns:a16="http://schemas.microsoft.com/office/drawing/2014/main" id="{2545671E-4AA8-3A91-BF22-B95E1A2F62DC}"/>
              </a:ext>
            </a:extLst>
          </p:cNvPr>
          <p:cNvSpPr/>
          <p:nvPr/>
        </p:nvSpPr>
        <p:spPr>
          <a:xfrm>
            <a:off x="9502238" y="1803090"/>
            <a:ext cx="393970" cy="306610"/>
          </a:xfrm>
          <a:prstGeom prst="rightArrow">
            <a:avLst>
              <a:gd name="adj1" fmla="val 32419"/>
              <a:gd name="adj2" fmla="val 50000"/>
            </a:avLst>
          </a:prstGeom>
          <a:solidFill>
            <a:schemeClr val="bg2">
              <a:lumMod val="90000"/>
            </a:schemeClr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7" name="Right Arrow 1106">
            <a:extLst>
              <a:ext uri="{FF2B5EF4-FFF2-40B4-BE49-F238E27FC236}">
                <a16:creationId xmlns:a16="http://schemas.microsoft.com/office/drawing/2014/main" id="{322F180C-A540-22F4-73F3-DACBE5EB2C29}"/>
              </a:ext>
            </a:extLst>
          </p:cNvPr>
          <p:cNvSpPr/>
          <p:nvPr/>
        </p:nvSpPr>
        <p:spPr>
          <a:xfrm rot="8100000">
            <a:off x="10226088" y="2823787"/>
            <a:ext cx="556639" cy="306610"/>
          </a:xfrm>
          <a:prstGeom prst="rightArrow">
            <a:avLst>
              <a:gd name="adj1" fmla="val 32419"/>
              <a:gd name="adj2" fmla="val 50000"/>
            </a:avLst>
          </a:prstGeom>
          <a:solidFill>
            <a:schemeClr val="bg2">
              <a:lumMod val="90000"/>
            </a:schemeClr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8" name="TextBox 1107">
            <a:extLst>
              <a:ext uri="{FF2B5EF4-FFF2-40B4-BE49-F238E27FC236}">
                <a16:creationId xmlns:a16="http://schemas.microsoft.com/office/drawing/2014/main" id="{8B084653-9C2A-FAEC-CB15-D59CB59DCF48}"/>
              </a:ext>
            </a:extLst>
          </p:cNvPr>
          <p:cNvSpPr txBox="1"/>
          <p:nvPr/>
        </p:nvSpPr>
        <p:spPr>
          <a:xfrm>
            <a:off x="8944528" y="3230749"/>
            <a:ext cx="18650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H) Data analysis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09" name="TextBox 1108">
                <a:extLst>
                  <a:ext uri="{FF2B5EF4-FFF2-40B4-BE49-F238E27FC236}">
                    <a16:creationId xmlns:a16="http://schemas.microsoft.com/office/drawing/2014/main" id="{51964E43-35A5-D4F0-6D70-2D48341BB70D}"/>
                  </a:ext>
                </a:extLst>
              </p:cNvPr>
              <p:cNvSpPr txBox="1"/>
              <p:nvPr/>
            </p:nvSpPr>
            <p:spPr>
              <a:xfrm>
                <a:off x="4726396" y="4698284"/>
                <a:ext cx="516488" cy="63094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sz="3500" b="1"/>
                        <m:t>×</m:t>
                      </m:r>
                    </m:oMath>
                  </m:oMathPara>
                </a14:m>
                <a:endParaRPr lang="en-US" sz="3500" b="1" dirty="0"/>
              </a:p>
            </p:txBody>
          </p:sp>
        </mc:Choice>
        <mc:Fallback xmlns="">
          <p:sp>
            <p:nvSpPr>
              <p:cNvPr id="1109" name="TextBox 1108">
                <a:extLst>
                  <a:ext uri="{FF2B5EF4-FFF2-40B4-BE49-F238E27FC236}">
                    <a16:creationId xmlns:a16="http://schemas.microsoft.com/office/drawing/2014/main" id="{51964E43-35A5-D4F0-6D70-2D48341BB7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26396" y="4698284"/>
                <a:ext cx="516488" cy="630942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576735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2C28A071-5B48-888B-7D66-B6553937910D}"/>
              </a:ext>
            </a:extLst>
          </p:cNvPr>
          <p:cNvSpPr txBox="1"/>
          <p:nvPr/>
        </p:nvSpPr>
        <p:spPr>
          <a:xfrm>
            <a:off x="929005" y="1187045"/>
            <a:ext cx="25427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A) LFDP Field Sampling</a:t>
            </a:r>
          </a:p>
        </p:txBody>
      </p:sp>
      <p:graphicFrame>
        <p:nvGraphicFramePr>
          <p:cNvPr id="28" name="Table 27">
            <a:extLst>
              <a:ext uri="{FF2B5EF4-FFF2-40B4-BE49-F238E27FC236}">
                <a16:creationId xmlns:a16="http://schemas.microsoft.com/office/drawing/2014/main" id="{61D95E23-C803-EDB7-EAC5-0FC80175B8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5890765"/>
              </p:ext>
            </p:extLst>
          </p:nvPr>
        </p:nvGraphicFramePr>
        <p:xfrm>
          <a:off x="4167450" y="1704755"/>
          <a:ext cx="1673547" cy="106680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557849">
                  <a:extLst>
                    <a:ext uri="{9D8B030D-6E8A-4147-A177-3AD203B41FA5}">
                      <a16:colId xmlns:a16="http://schemas.microsoft.com/office/drawing/2014/main" val="3101693714"/>
                    </a:ext>
                  </a:extLst>
                </a:gridCol>
                <a:gridCol w="557849">
                  <a:extLst>
                    <a:ext uri="{9D8B030D-6E8A-4147-A177-3AD203B41FA5}">
                      <a16:colId xmlns:a16="http://schemas.microsoft.com/office/drawing/2014/main" val="2455654306"/>
                    </a:ext>
                  </a:extLst>
                </a:gridCol>
                <a:gridCol w="557849">
                  <a:extLst>
                    <a:ext uri="{9D8B030D-6E8A-4147-A177-3AD203B41FA5}">
                      <a16:colId xmlns:a16="http://schemas.microsoft.com/office/drawing/2014/main" val="3352069453"/>
                    </a:ext>
                  </a:extLst>
                </a:gridCol>
              </a:tblGrid>
              <a:tr h="195230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7666458"/>
                  </a:ext>
                </a:extLst>
              </a:tr>
              <a:tr h="195230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16202293"/>
                  </a:ext>
                </a:extLst>
              </a:tr>
              <a:tr h="195230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3665861"/>
                  </a:ext>
                </a:extLst>
              </a:tr>
              <a:tr h="195230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8432300"/>
                  </a:ext>
                </a:extLst>
              </a:tr>
              <a:tr h="195230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1303607"/>
                  </a:ext>
                </a:extLst>
              </a:tr>
            </a:tbl>
          </a:graphicData>
        </a:graphic>
      </p:graphicFrame>
      <p:grpSp>
        <p:nvGrpSpPr>
          <p:cNvPr id="42" name="Group 41">
            <a:extLst>
              <a:ext uri="{FF2B5EF4-FFF2-40B4-BE49-F238E27FC236}">
                <a16:creationId xmlns:a16="http://schemas.microsoft.com/office/drawing/2014/main" id="{25F07E5F-9F59-ACC7-9226-60F4004CBC6F}"/>
              </a:ext>
            </a:extLst>
          </p:cNvPr>
          <p:cNvGrpSpPr/>
          <p:nvPr/>
        </p:nvGrpSpPr>
        <p:grpSpPr>
          <a:xfrm>
            <a:off x="158218" y="1156324"/>
            <a:ext cx="3498323" cy="4864651"/>
            <a:chOff x="3125559" y="-2053611"/>
            <a:chExt cx="3941391" cy="5480766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B8A08565-C229-797A-B08A-6E43E85F82B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7748" r="86433" b="14988"/>
            <a:stretch/>
          </p:blipFill>
          <p:spPr>
            <a:xfrm>
              <a:off x="3125559" y="-2053611"/>
              <a:ext cx="868408" cy="4945466"/>
            </a:xfrm>
            <a:prstGeom prst="rect">
              <a:avLst/>
            </a:prstGeom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9F49C7B7-40F3-B1A0-4012-79C801C388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7156" t="13198" r="21678" b="6590"/>
            <a:stretch/>
          </p:blipFill>
          <p:spPr>
            <a:xfrm>
              <a:off x="3791909" y="-1706918"/>
              <a:ext cx="3275041" cy="5134073"/>
            </a:xfrm>
            <a:prstGeom prst="rect">
              <a:avLst/>
            </a:prstGeom>
          </p:spPr>
        </p:pic>
      </p:grpSp>
      <p:sp>
        <p:nvSpPr>
          <p:cNvPr id="1071" name="TextBox 1070">
            <a:extLst>
              <a:ext uri="{FF2B5EF4-FFF2-40B4-BE49-F238E27FC236}">
                <a16:creationId xmlns:a16="http://schemas.microsoft.com/office/drawing/2014/main" id="{BC8F9B66-38CE-45F5-B055-56FAE4CC336B}"/>
              </a:ext>
            </a:extLst>
          </p:cNvPr>
          <p:cNvSpPr txBox="1"/>
          <p:nvPr/>
        </p:nvSpPr>
        <p:spPr>
          <a:xfrm>
            <a:off x="4091219" y="1399955"/>
            <a:ext cx="17497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B) eDNA community</a:t>
            </a:r>
          </a:p>
        </p:txBody>
      </p:sp>
      <p:sp>
        <p:nvSpPr>
          <p:cNvPr id="1072" name="TextBox 1071">
            <a:extLst>
              <a:ext uri="{FF2B5EF4-FFF2-40B4-BE49-F238E27FC236}">
                <a16:creationId xmlns:a16="http://schemas.microsoft.com/office/drawing/2014/main" id="{2DA5A43A-84C1-47BD-AC59-15F2897D8049}"/>
              </a:ext>
            </a:extLst>
          </p:cNvPr>
          <p:cNvSpPr txBox="1"/>
          <p:nvPr/>
        </p:nvSpPr>
        <p:spPr>
          <a:xfrm>
            <a:off x="4091222" y="3622548"/>
            <a:ext cx="17497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C) Tree community </a:t>
            </a:r>
          </a:p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    (with different radii)</a:t>
            </a:r>
          </a:p>
        </p:txBody>
      </p:sp>
      <p:sp>
        <p:nvSpPr>
          <p:cNvPr id="1093" name="Right Arrow 1092">
            <a:extLst>
              <a:ext uri="{FF2B5EF4-FFF2-40B4-BE49-F238E27FC236}">
                <a16:creationId xmlns:a16="http://schemas.microsoft.com/office/drawing/2014/main" id="{ADBE362E-957E-F3E2-1CB6-B93000E4E141}"/>
              </a:ext>
            </a:extLst>
          </p:cNvPr>
          <p:cNvSpPr/>
          <p:nvPr/>
        </p:nvSpPr>
        <p:spPr>
          <a:xfrm>
            <a:off x="3503097" y="2003198"/>
            <a:ext cx="594346" cy="306610"/>
          </a:xfrm>
          <a:prstGeom prst="rightArrow">
            <a:avLst>
              <a:gd name="adj1" fmla="val 32419"/>
              <a:gd name="adj2" fmla="val 50000"/>
            </a:avLst>
          </a:prstGeom>
          <a:solidFill>
            <a:schemeClr val="bg2">
              <a:lumMod val="9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8" name="Right Arrow 1097">
            <a:extLst>
              <a:ext uri="{FF2B5EF4-FFF2-40B4-BE49-F238E27FC236}">
                <a16:creationId xmlns:a16="http://schemas.microsoft.com/office/drawing/2014/main" id="{F2872A31-B866-E45C-E865-C027E2F10113}"/>
              </a:ext>
            </a:extLst>
          </p:cNvPr>
          <p:cNvSpPr/>
          <p:nvPr/>
        </p:nvSpPr>
        <p:spPr>
          <a:xfrm>
            <a:off x="3496904" y="4448657"/>
            <a:ext cx="594346" cy="306610"/>
          </a:xfrm>
          <a:prstGeom prst="rightArrow">
            <a:avLst>
              <a:gd name="adj1" fmla="val 32419"/>
              <a:gd name="adj2" fmla="val 50000"/>
            </a:avLst>
          </a:prstGeom>
          <a:solidFill>
            <a:schemeClr val="bg2">
              <a:lumMod val="9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101" name="Table 1100">
            <a:extLst>
              <a:ext uri="{FF2B5EF4-FFF2-40B4-BE49-F238E27FC236}">
                <a16:creationId xmlns:a16="http://schemas.microsoft.com/office/drawing/2014/main" id="{5085FB62-B5FF-24D7-D3F2-9354431877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3575534"/>
              </p:ext>
            </p:extLst>
          </p:nvPr>
        </p:nvGraphicFramePr>
        <p:xfrm>
          <a:off x="4167450" y="4086445"/>
          <a:ext cx="1673547" cy="106680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557849">
                  <a:extLst>
                    <a:ext uri="{9D8B030D-6E8A-4147-A177-3AD203B41FA5}">
                      <a16:colId xmlns:a16="http://schemas.microsoft.com/office/drawing/2014/main" val="3101693714"/>
                    </a:ext>
                  </a:extLst>
                </a:gridCol>
                <a:gridCol w="557849">
                  <a:extLst>
                    <a:ext uri="{9D8B030D-6E8A-4147-A177-3AD203B41FA5}">
                      <a16:colId xmlns:a16="http://schemas.microsoft.com/office/drawing/2014/main" val="2455654306"/>
                    </a:ext>
                  </a:extLst>
                </a:gridCol>
                <a:gridCol w="557849">
                  <a:extLst>
                    <a:ext uri="{9D8B030D-6E8A-4147-A177-3AD203B41FA5}">
                      <a16:colId xmlns:a16="http://schemas.microsoft.com/office/drawing/2014/main" val="335206945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7666458"/>
                  </a:ext>
                </a:extLst>
              </a:tr>
              <a:tr h="195230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6202293"/>
                  </a:ext>
                </a:extLst>
              </a:tr>
              <a:tr h="195230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665861"/>
                  </a:ext>
                </a:extLst>
              </a:tr>
              <a:tr h="195230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8432300"/>
                  </a:ext>
                </a:extLst>
              </a:tr>
              <a:tr h="195230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303607"/>
                  </a:ext>
                </a:extLst>
              </a:tr>
            </a:tbl>
          </a:graphicData>
        </a:graphic>
      </p:graphicFrame>
      <p:graphicFrame>
        <p:nvGraphicFramePr>
          <p:cNvPr id="1102" name="Table 1101">
            <a:extLst>
              <a:ext uri="{FF2B5EF4-FFF2-40B4-BE49-F238E27FC236}">
                <a16:creationId xmlns:a16="http://schemas.microsoft.com/office/drawing/2014/main" id="{3EAF3645-0FB7-947B-205B-284263225E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681690"/>
              </p:ext>
            </p:extLst>
          </p:nvPr>
        </p:nvGraphicFramePr>
        <p:xfrm>
          <a:off x="4319850" y="4238845"/>
          <a:ext cx="1673547" cy="106680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557849">
                  <a:extLst>
                    <a:ext uri="{9D8B030D-6E8A-4147-A177-3AD203B41FA5}">
                      <a16:colId xmlns:a16="http://schemas.microsoft.com/office/drawing/2014/main" val="3101693714"/>
                    </a:ext>
                  </a:extLst>
                </a:gridCol>
                <a:gridCol w="557849">
                  <a:extLst>
                    <a:ext uri="{9D8B030D-6E8A-4147-A177-3AD203B41FA5}">
                      <a16:colId xmlns:a16="http://schemas.microsoft.com/office/drawing/2014/main" val="2455654306"/>
                    </a:ext>
                  </a:extLst>
                </a:gridCol>
                <a:gridCol w="557849">
                  <a:extLst>
                    <a:ext uri="{9D8B030D-6E8A-4147-A177-3AD203B41FA5}">
                      <a16:colId xmlns:a16="http://schemas.microsoft.com/office/drawing/2014/main" val="335206945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7666458"/>
                  </a:ext>
                </a:extLst>
              </a:tr>
              <a:tr h="195230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6202293"/>
                  </a:ext>
                </a:extLst>
              </a:tr>
              <a:tr h="195230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665861"/>
                  </a:ext>
                </a:extLst>
              </a:tr>
              <a:tr h="195230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8432300"/>
                  </a:ext>
                </a:extLst>
              </a:tr>
              <a:tr h="195230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303607"/>
                  </a:ext>
                </a:extLst>
              </a:tr>
            </a:tbl>
          </a:graphicData>
        </a:graphic>
      </p:graphicFrame>
      <p:graphicFrame>
        <p:nvGraphicFramePr>
          <p:cNvPr id="1103" name="Table 1102">
            <a:extLst>
              <a:ext uri="{FF2B5EF4-FFF2-40B4-BE49-F238E27FC236}">
                <a16:creationId xmlns:a16="http://schemas.microsoft.com/office/drawing/2014/main" id="{6B634A17-E9BF-BA78-8B7C-C4BEE153D9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968748"/>
              </p:ext>
            </p:extLst>
          </p:nvPr>
        </p:nvGraphicFramePr>
        <p:xfrm>
          <a:off x="4472250" y="4391245"/>
          <a:ext cx="1673547" cy="106680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557849">
                  <a:extLst>
                    <a:ext uri="{9D8B030D-6E8A-4147-A177-3AD203B41FA5}">
                      <a16:colId xmlns:a16="http://schemas.microsoft.com/office/drawing/2014/main" val="3101693714"/>
                    </a:ext>
                  </a:extLst>
                </a:gridCol>
                <a:gridCol w="557849">
                  <a:extLst>
                    <a:ext uri="{9D8B030D-6E8A-4147-A177-3AD203B41FA5}">
                      <a16:colId xmlns:a16="http://schemas.microsoft.com/office/drawing/2014/main" val="2455654306"/>
                    </a:ext>
                  </a:extLst>
                </a:gridCol>
                <a:gridCol w="557849">
                  <a:extLst>
                    <a:ext uri="{9D8B030D-6E8A-4147-A177-3AD203B41FA5}">
                      <a16:colId xmlns:a16="http://schemas.microsoft.com/office/drawing/2014/main" val="335206945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7666458"/>
                  </a:ext>
                </a:extLst>
              </a:tr>
              <a:tr h="195230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6202293"/>
                  </a:ext>
                </a:extLst>
              </a:tr>
              <a:tr h="195230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665861"/>
                  </a:ext>
                </a:extLst>
              </a:tr>
              <a:tr h="195230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8432300"/>
                  </a:ext>
                </a:extLst>
              </a:tr>
              <a:tr h="195230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303607"/>
                  </a:ext>
                </a:extLst>
              </a:tr>
            </a:tbl>
          </a:graphicData>
        </a:graphic>
      </p:graphicFrame>
      <p:graphicFrame>
        <p:nvGraphicFramePr>
          <p:cNvPr id="1104" name="Table 1103">
            <a:extLst>
              <a:ext uri="{FF2B5EF4-FFF2-40B4-BE49-F238E27FC236}">
                <a16:creationId xmlns:a16="http://schemas.microsoft.com/office/drawing/2014/main" id="{12AA8F87-BFD0-D961-DBE7-D4AFF26D17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9865342"/>
              </p:ext>
            </p:extLst>
          </p:nvPr>
        </p:nvGraphicFramePr>
        <p:xfrm>
          <a:off x="4624650" y="4543645"/>
          <a:ext cx="1673547" cy="106680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557849">
                  <a:extLst>
                    <a:ext uri="{9D8B030D-6E8A-4147-A177-3AD203B41FA5}">
                      <a16:colId xmlns:a16="http://schemas.microsoft.com/office/drawing/2014/main" val="3101693714"/>
                    </a:ext>
                  </a:extLst>
                </a:gridCol>
                <a:gridCol w="557849">
                  <a:extLst>
                    <a:ext uri="{9D8B030D-6E8A-4147-A177-3AD203B41FA5}">
                      <a16:colId xmlns:a16="http://schemas.microsoft.com/office/drawing/2014/main" val="2455654306"/>
                    </a:ext>
                  </a:extLst>
                </a:gridCol>
                <a:gridCol w="557849">
                  <a:extLst>
                    <a:ext uri="{9D8B030D-6E8A-4147-A177-3AD203B41FA5}">
                      <a16:colId xmlns:a16="http://schemas.microsoft.com/office/drawing/2014/main" val="335206945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7666458"/>
                  </a:ext>
                </a:extLst>
              </a:tr>
              <a:tr h="195230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6202293"/>
                  </a:ext>
                </a:extLst>
              </a:tr>
              <a:tr h="195230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665861"/>
                  </a:ext>
                </a:extLst>
              </a:tr>
              <a:tr h="195230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8432300"/>
                  </a:ext>
                </a:extLst>
              </a:tr>
              <a:tr h="195230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303607"/>
                  </a:ext>
                </a:extLst>
              </a:tr>
            </a:tbl>
          </a:graphicData>
        </a:graphic>
      </p:graphicFrame>
      <p:sp>
        <p:nvSpPr>
          <p:cNvPr id="1108" name="TextBox 1107">
            <a:extLst>
              <a:ext uri="{FF2B5EF4-FFF2-40B4-BE49-F238E27FC236}">
                <a16:creationId xmlns:a16="http://schemas.microsoft.com/office/drawing/2014/main" id="{8B084653-9C2A-FAEC-CB15-D59CB59DCF48}"/>
              </a:ext>
            </a:extLst>
          </p:cNvPr>
          <p:cNvSpPr txBox="1"/>
          <p:nvPr/>
        </p:nvSpPr>
        <p:spPr>
          <a:xfrm>
            <a:off x="6096000" y="2742329"/>
            <a:ext cx="23015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D) Data analyses</a:t>
            </a:r>
          </a:p>
          <a:p>
            <a:pPr marL="742950" lvl="1" indent="-285750">
              <a:buFontTx/>
              <a:buChar char="-"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OTU richness</a:t>
            </a:r>
          </a:p>
          <a:p>
            <a:pPr marL="742950" lvl="1" indent="-285750">
              <a:buFontTx/>
              <a:buChar char="-"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OTU composition</a:t>
            </a:r>
          </a:p>
          <a:p>
            <a:pPr marL="742950" lvl="1" indent="-285750">
              <a:buFontTx/>
              <a:buChar char="-"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Confusion matrix</a:t>
            </a:r>
          </a:p>
        </p:txBody>
      </p:sp>
      <p:sp>
        <p:nvSpPr>
          <p:cNvPr id="3" name="Right Arrow 2">
            <a:extLst>
              <a:ext uri="{FF2B5EF4-FFF2-40B4-BE49-F238E27FC236}">
                <a16:creationId xmlns:a16="http://schemas.microsoft.com/office/drawing/2014/main" id="{5169AF17-F9B9-D3AA-EDD8-C2D4512C113B}"/>
              </a:ext>
            </a:extLst>
          </p:cNvPr>
          <p:cNvSpPr/>
          <p:nvPr/>
        </p:nvSpPr>
        <p:spPr>
          <a:xfrm rot="2700000">
            <a:off x="5879707" y="2244184"/>
            <a:ext cx="651393" cy="306610"/>
          </a:xfrm>
          <a:prstGeom prst="rightArrow">
            <a:avLst>
              <a:gd name="adj1" fmla="val 32419"/>
              <a:gd name="adj2" fmla="val 50000"/>
            </a:avLst>
          </a:prstGeom>
          <a:solidFill>
            <a:schemeClr val="bg2">
              <a:lumMod val="9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00A0F721-CE69-C4B5-4F00-DF18C28BC77E}"/>
              </a:ext>
            </a:extLst>
          </p:cNvPr>
          <p:cNvSpPr/>
          <p:nvPr/>
        </p:nvSpPr>
        <p:spPr>
          <a:xfrm rot="18900000">
            <a:off x="5940465" y="3692891"/>
            <a:ext cx="651393" cy="306610"/>
          </a:xfrm>
          <a:prstGeom prst="rightArrow">
            <a:avLst>
              <a:gd name="adj1" fmla="val 32419"/>
              <a:gd name="adj2" fmla="val 50000"/>
            </a:avLst>
          </a:prstGeom>
          <a:solidFill>
            <a:schemeClr val="bg2">
              <a:lumMod val="9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6181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5091</TotalTime>
  <Words>104</Words>
  <Application>Microsoft Macintosh PowerPoint</Application>
  <PresentationFormat>Widescreen</PresentationFormat>
  <Paragraphs>50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Bob Muscarella</dc:creator>
  <cp:lastModifiedBy>Robert Muscarella</cp:lastModifiedBy>
  <cp:revision>3</cp:revision>
  <dcterms:created xsi:type="dcterms:W3CDTF">2024-05-14T14:07:56Z</dcterms:created>
  <dcterms:modified xsi:type="dcterms:W3CDTF">2024-05-29T14:08:32Z</dcterms:modified>
</cp:coreProperties>
</file>

<file path=docProps/thumbnail.jpeg>
</file>